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56" r:id="rId3"/>
    <p:sldId id="282" r:id="rId4"/>
    <p:sldId id="291" r:id="rId5"/>
    <p:sldId id="292" r:id="rId6"/>
    <p:sldId id="303" r:id="rId7"/>
    <p:sldId id="302" r:id="rId8"/>
    <p:sldId id="305" r:id="rId9"/>
    <p:sldId id="295" r:id="rId10"/>
    <p:sldId id="294" r:id="rId11"/>
    <p:sldId id="283" r:id="rId12"/>
    <p:sldId id="288" r:id="rId13"/>
    <p:sldId id="281" r:id="rId14"/>
    <p:sldId id="272" r:id="rId15"/>
    <p:sldId id="289" r:id="rId16"/>
    <p:sldId id="297" r:id="rId17"/>
    <p:sldId id="296" r:id="rId18"/>
    <p:sldId id="284" r:id="rId19"/>
    <p:sldId id="278" r:id="rId20"/>
    <p:sldId id="298" r:id="rId21"/>
    <p:sldId id="304" r:id="rId22"/>
    <p:sldId id="299" r:id="rId23"/>
    <p:sldId id="300" r:id="rId24"/>
  </p:sldIdLst>
  <p:sldSz cx="9144000" cy="6858000" type="screen4x3"/>
  <p:notesSz cx="6738938" cy="9871075"/>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0929"/>
  </p:normalViewPr>
  <p:slideViewPr>
    <p:cSldViewPr>
      <p:cViewPr varScale="1">
        <p:scale>
          <a:sx n="102" d="100"/>
          <a:sy n="102" d="100"/>
        </p:scale>
        <p:origin x="14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210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p>
        </p:txBody>
      </p:sp>
      <p:sp>
        <p:nvSpPr>
          <p:cNvPr id="14339" name="Rectangle 3"/>
          <p:cNvSpPr>
            <a:spLocks noGrp="1" noChangeArrowheads="1"/>
          </p:cNvSpPr>
          <p:nvPr>
            <p:ph type="dt" sz="quarter" idx="1"/>
          </p:nvPr>
        </p:nvSpPr>
        <p:spPr bwMode="auto">
          <a:xfrm>
            <a:off x="3819525" y="0"/>
            <a:ext cx="2919413"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de-DE"/>
          </a:p>
        </p:txBody>
      </p:sp>
      <p:sp>
        <p:nvSpPr>
          <p:cNvPr id="14340" name="Rectangle 4"/>
          <p:cNvSpPr>
            <a:spLocks noGrp="1" noChangeArrowheads="1"/>
          </p:cNvSpPr>
          <p:nvPr>
            <p:ph type="ftr" sz="quarter" idx="2"/>
          </p:nvPr>
        </p:nvSpPr>
        <p:spPr bwMode="auto">
          <a:xfrm>
            <a:off x="0" y="9377363"/>
            <a:ext cx="29210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de-DE"/>
          </a:p>
        </p:txBody>
      </p:sp>
      <p:sp>
        <p:nvSpPr>
          <p:cNvPr id="14341" name="Rectangle 5"/>
          <p:cNvSpPr>
            <a:spLocks noGrp="1" noChangeArrowheads="1"/>
          </p:cNvSpPr>
          <p:nvPr>
            <p:ph type="sldNum" sz="quarter" idx="3"/>
          </p:nvPr>
        </p:nvSpPr>
        <p:spPr bwMode="auto">
          <a:xfrm>
            <a:off x="3819525" y="9377363"/>
            <a:ext cx="2919413"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572304F-2D8B-4A04-A1F1-8C7C4FA048A3}" type="slidenum">
              <a:rPr lang="de-DE" altLang="de-DE"/>
              <a:pPr>
                <a:defRPr/>
              </a:pPr>
              <a:t>‹Nr.›</a:t>
            </a:fld>
            <a:endParaRPr lang="de-DE" altLang="de-DE"/>
          </a:p>
        </p:txBody>
      </p:sp>
    </p:spTree>
    <p:extLst>
      <p:ext uri="{BB962C8B-B14F-4D97-AF65-F5344CB8AC3E}">
        <p14:creationId xmlns:p14="http://schemas.microsoft.com/office/powerpoint/2010/main" val="1576859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3713"/>
          </a:xfrm>
          <a:prstGeom prst="rect">
            <a:avLst/>
          </a:prstGeom>
        </p:spPr>
        <p:txBody>
          <a:bodyPr vert="horz" lIns="91440" tIns="45720" rIns="91440" bIns="45720" rtlCol="0"/>
          <a:lstStyle>
            <a:lvl1pPr algn="l" eaLnBrk="1" hangingPunct="1">
              <a:defRPr sz="1200"/>
            </a:lvl1pPr>
          </a:lstStyle>
          <a:p>
            <a:pPr>
              <a:defRPr/>
            </a:pPr>
            <a:endParaRPr lang="de-DE"/>
          </a:p>
        </p:txBody>
      </p:sp>
      <p:sp>
        <p:nvSpPr>
          <p:cNvPr id="3" name="Datumsplatzhalter 2"/>
          <p:cNvSpPr>
            <a:spLocks noGrp="1"/>
          </p:cNvSpPr>
          <p:nvPr>
            <p:ph type="dt" idx="1"/>
          </p:nvPr>
        </p:nvSpPr>
        <p:spPr>
          <a:xfrm>
            <a:off x="3817938" y="0"/>
            <a:ext cx="2919412" cy="493713"/>
          </a:xfrm>
          <a:prstGeom prst="rect">
            <a:avLst/>
          </a:prstGeom>
        </p:spPr>
        <p:txBody>
          <a:bodyPr vert="horz" lIns="91440" tIns="45720" rIns="91440" bIns="45720" rtlCol="0"/>
          <a:lstStyle>
            <a:lvl1pPr algn="r" eaLnBrk="1" hangingPunct="1">
              <a:defRPr sz="1200"/>
            </a:lvl1pPr>
          </a:lstStyle>
          <a:p>
            <a:pPr>
              <a:defRPr/>
            </a:pPr>
            <a:fld id="{F916056B-BC7D-43CE-A77C-389EA4E9DF7F}" type="datetimeFigureOut">
              <a:rPr lang="de-DE"/>
              <a:pPr>
                <a:defRPr/>
              </a:pPr>
              <a:t>15.02.2018</a:t>
            </a:fld>
            <a:endParaRPr lang="de-DE"/>
          </a:p>
        </p:txBody>
      </p:sp>
      <p:sp>
        <p:nvSpPr>
          <p:cNvPr id="4" name="Folienbildplatzhalter 3"/>
          <p:cNvSpPr>
            <a:spLocks noGrp="1" noRot="1" noChangeAspect="1"/>
          </p:cNvSpPr>
          <p:nvPr>
            <p:ph type="sldImg" idx="2"/>
          </p:nvPr>
        </p:nvSpPr>
        <p:spPr>
          <a:xfrm>
            <a:off x="903288" y="739775"/>
            <a:ext cx="4933950" cy="370205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74688" y="4689475"/>
            <a:ext cx="5391150" cy="4441825"/>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375775"/>
            <a:ext cx="2921000" cy="493713"/>
          </a:xfrm>
          <a:prstGeom prst="rect">
            <a:avLst/>
          </a:prstGeom>
        </p:spPr>
        <p:txBody>
          <a:bodyPr vert="horz" lIns="91440" tIns="45720" rIns="91440" bIns="45720" rtlCol="0" anchor="b"/>
          <a:lstStyle>
            <a:lvl1pPr algn="l" eaLnBrk="1" hangingPunct="1">
              <a:defRPr sz="1200"/>
            </a:lvl1pPr>
          </a:lstStyle>
          <a:p>
            <a:pPr>
              <a:defRPr/>
            </a:pPr>
            <a:endParaRPr lang="de-DE"/>
          </a:p>
        </p:txBody>
      </p:sp>
      <p:sp>
        <p:nvSpPr>
          <p:cNvPr id="7" name="Foliennummernplatzhalter 6"/>
          <p:cNvSpPr>
            <a:spLocks noGrp="1"/>
          </p:cNvSpPr>
          <p:nvPr>
            <p:ph type="sldNum" sz="quarter" idx="5"/>
          </p:nvPr>
        </p:nvSpPr>
        <p:spPr>
          <a:xfrm>
            <a:off x="3817938" y="9375775"/>
            <a:ext cx="2919412"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D7A2DF-AE64-4EAF-A71C-76219E21766F}" type="slidenum">
              <a:rPr lang="de-DE" altLang="de-DE"/>
              <a:pPr>
                <a:defRPr/>
              </a:pPr>
              <a:t>‹Nr.›</a:t>
            </a:fld>
            <a:endParaRPr lang="de-DE" altLang="de-DE"/>
          </a:p>
        </p:txBody>
      </p:sp>
    </p:spTree>
    <p:extLst>
      <p:ext uri="{BB962C8B-B14F-4D97-AF65-F5344CB8AC3E}">
        <p14:creationId xmlns:p14="http://schemas.microsoft.com/office/powerpoint/2010/main" val="1427545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51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F734DE2-DEAE-429C-BCA6-0C87E29FA970}" type="slidenum">
              <a:rPr lang="de-DE" altLang="de-DE" sz="1200" smtClean="0"/>
              <a:pPr/>
              <a:t>1</a:t>
            </a:fld>
            <a:endParaRPr lang="de-DE" altLang="de-DE" sz="1200" smtClean="0"/>
          </a:p>
        </p:txBody>
      </p:sp>
    </p:spTree>
    <p:extLst>
      <p:ext uri="{BB962C8B-B14F-4D97-AF65-F5344CB8AC3E}">
        <p14:creationId xmlns:p14="http://schemas.microsoft.com/office/powerpoint/2010/main" val="318600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337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A693671-7E83-4A67-9DC3-BE4E7EA978C3}" type="slidenum">
              <a:rPr lang="de-DE" altLang="de-DE" sz="1200" smtClean="0"/>
              <a:pPr/>
              <a:t>20</a:t>
            </a:fld>
            <a:endParaRPr lang="de-DE" altLang="de-DE" sz="1200" smtClean="0"/>
          </a:p>
        </p:txBody>
      </p:sp>
    </p:spTree>
    <p:extLst>
      <p:ext uri="{BB962C8B-B14F-4D97-AF65-F5344CB8AC3E}">
        <p14:creationId xmlns:p14="http://schemas.microsoft.com/office/powerpoint/2010/main" val="292976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378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BD27C96B-EC02-4FDD-9048-0568AC99027E}" type="slidenum">
              <a:rPr lang="de-DE" altLang="de-DE" sz="1200" smtClean="0"/>
              <a:pPr/>
              <a:t>23</a:t>
            </a:fld>
            <a:endParaRPr lang="de-DE" altLang="de-DE" sz="1200" smtClean="0"/>
          </a:p>
        </p:txBody>
      </p:sp>
    </p:spTree>
    <p:extLst>
      <p:ext uri="{BB962C8B-B14F-4D97-AF65-F5344CB8AC3E}">
        <p14:creationId xmlns:p14="http://schemas.microsoft.com/office/powerpoint/2010/main" val="303068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D7290A7-1406-48AC-90B5-56EB96BC8BBC}" type="slidenum">
              <a:rPr lang="de-DE" altLang="de-DE" sz="1200" smtClean="0"/>
              <a:pPr/>
              <a:t>2</a:t>
            </a:fld>
            <a:endParaRPr lang="de-DE" altLang="de-DE" sz="1200" smtClean="0"/>
          </a:p>
        </p:txBody>
      </p:sp>
    </p:spTree>
    <p:extLst>
      <p:ext uri="{BB962C8B-B14F-4D97-AF65-F5344CB8AC3E}">
        <p14:creationId xmlns:p14="http://schemas.microsoft.com/office/powerpoint/2010/main" val="80430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112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23DB15D-4240-4DD5-AFD4-210D5206492A}" type="slidenum">
              <a:rPr lang="de-DE" altLang="de-DE" sz="1200" smtClean="0"/>
              <a:pPr/>
              <a:t>5</a:t>
            </a:fld>
            <a:endParaRPr lang="de-DE" altLang="de-DE" sz="1200" smtClean="0"/>
          </a:p>
        </p:txBody>
      </p:sp>
    </p:spTree>
    <p:extLst>
      <p:ext uri="{BB962C8B-B14F-4D97-AF65-F5344CB8AC3E}">
        <p14:creationId xmlns:p14="http://schemas.microsoft.com/office/powerpoint/2010/main" val="153534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0B55CA6-C8C1-49E4-AABE-287CB671E810}" type="slidenum">
              <a:rPr lang="de-DE" altLang="de-DE" sz="1200" smtClean="0"/>
              <a:pPr/>
              <a:t>6</a:t>
            </a:fld>
            <a:endParaRPr lang="de-DE" altLang="de-DE" sz="1200" smtClean="0"/>
          </a:p>
        </p:txBody>
      </p:sp>
    </p:spTree>
    <p:extLst>
      <p:ext uri="{BB962C8B-B14F-4D97-AF65-F5344CB8AC3E}">
        <p14:creationId xmlns:p14="http://schemas.microsoft.com/office/powerpoint/2010/main" val="180452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153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9B7ED48-FA7F-4E54-829D-273DE6865F60}" type="slidenum">
              <a:rPr lang="de-DE" altLang="de-DE" sz="1200" smtClean="0"/>
              <a:pPr/>
              <a:t>7</a:t>
            </a:fld>
            <a:endParaRPr lang="de-DE" altLang="de-DE" sz="1200" smtClean="0"/>
          </a:p>
        </p:txBody>
      </p:sp>
    </p:spTree>
    <p:extLst>
      <p:ext uri="{BB962C8B-B14F-4D97-AF65-F5344CB8AC3E}">
        <p14:creationId xmlns:p14="http://schemas.microsoft.com/office/powerpoint/2010/main" val="278768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8E4CA61-153C-49BE-A4BD-B54214F10E34}" type="slidenum">
              <a:rPr lang="de-DE" altLang="de-DE" sz="1200" smtClean="0"/>
              <a:pPr/>
              <a:t>8</a:t>
            </a:fld>
            <a:endParaRPr lang="de-DE" altLang="de-DE" sz="1200" smtClean="0"/>
          </a:p>
        </p:txBody>
      </p:sp>
    </p:spTree>
    <p:extLst>
      <p:ext uri="{BB962C8B-B14F-4D97-AF65-F5344CB8AC3E}">
        <p14:creationId xmlns:p14="http://schemas.microsoft.com/office/powerpoint/2010/main" val="411388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194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12604D8E-5A43-49B0-A14E-A3006A3E3885}" type="slidenum">
              <a:rPr lang="de-DE" altLang="de-DE" sz="1200" smtClean="0"/>
              <a:pPr/>
              <a:t>9</a:t>
            </a:fld>
            <a:endParaRPr lang="de-DE" altLang="de-DE" sz="1200" smtClean="0"/>
          </a:p>
        </p:txBody>
      </p:sp>
    </p:spTree>
    <p:extLst>
      <p:ext uri="{BB962C8B-B14F-4D97-AF65-F5344CB8AC3E}">
        <p14:creationId xmlns:p14="http://schemas.microsoft.com/office/powerpoint/2010/main" val="47682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28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5EFB88A-83D3-4119-A783-E62251805C62}" type="slidenum">
              <a:rPr lang="de-DE" altLang="de-DE" sz="1200" smtClean="0"/>
              <a:pPr/>
              <a:t>17</a:t>
            </a:fld>
            <a:endParaRPr lang="de-DE" altLang="de-DE" sz="1200" smtClean="0"/>
          </a:p>
        </p:txBody>
      </p:sp>
    </p:spTree>
    <p:extLst>
      <p:ext uri="{BB962C8B-B14F-4D97-AF65-F5344CB8AC3E}">
        <p14:creationId xmlns:p14="http://schemas.microsoft.com/office/powerpoint/2010/main" val="313491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317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788BA795-6F1F-4C95-823E-D54280297727}" type="slidenum">
              <a:rPr lang="de-DE" altLang="de-DE" sz="1200" smtClean="0"/>
              <a:pPr/>
              <a:t>19</a:t>
            </a:fld>
            <a:endParaRPr lang="de-DE" altLang="de-DE" sz="1200" smtClean="0"/>
          </a:p>
        </p:txBody>
      </p:sp>
    </p:spTree>
    <p:extLst>
      <p:ext uri="{BB962C8B-B14F-4D97-AF65-F5344CB8AC3E}">
        <p14:creationId xmlns:p14="http://schemas.microsoft.com/office/powerpoint/2010/main" val="342543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 </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6F09731-9007-4EAA-ABA5-CC28E0BDD8D5}" type="slidenum">
              <a:rPr lang="de-DE" altLang="de-DE"/>
              <a:pPr>
                <a:defRPr/>
              </a:pPr>
              <a:t>‹Nr.›</a:t>
            </a:fld>
            <a:endParaRPr lang="de-DE" altLang="de-DE"/>
          </a:p>
        </p:txBody>
      </p:sp>
    </p:spTree>
    <p:extLst>
      <p:ext uri="{BB962C8B-B14F-4D97-AF65-F5344CB8AC3E}">
        <p14:creationId xmlns:p14="http://schemas.microsoft.com/office/powerpoint/2010/main" val="56155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 </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DD20227-E4FC-49A8-8057-77139F3DB098}" type="slidenum">
              <a:rPr lang="de-DE" altLang="de-DE"/>
              <a:pPr>
                <a:defRPr/>
              </a:pPr>
              <a:t>‹Nr.›</a:t>
            </a:fld>
            <a:endParaRPr lang="de-DE" altLang="de-DE"/>
          </a:p>
        </p:txBody>
      </p:sp>
    </p:spTree>
    <p:extLst>
      <p:ext uri="{BB962C8B-B14F-4D97-AF65-F5344CB8AC3E}">
        <p14:creationId xmlns:p14="http://schemas.microsoft.com/office/powerpoint/2010/main" val="332143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0"/>
            <a:ext cx="2286000" cy="6096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0" y="0"/>
            <a:ext cx="6705600" cy="6096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 </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4677AA6-5A09-49AB-A3DA-47ABC6ADD50C}" type="slidenum">
              <a:rPr lang="de-DE" altLang="de-DE"/>
              <a:pPr>
                <a:defRPr/>
              </a:pPr>
              <a:t>‹Nr.›</a:t>
            </a:fld>
            <a:endParaRPr lang="de-DE" altLang="de-DE"/>
          </a:p>
        </p:txBody>
      </p:sp>
    </p:spTree>
    <p:extLst>
      <p:ext uri="{BB962C8B-B14F-4D97-AF65-F5344CB8AC3E}">
        <p14:creationId xmlns:p14="http://schemas.microsoft.com/office/powerpoint/2010/main" val="181247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 </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EF81C1D-F9C7-48B1-A11E-B6243071382A}" type="slidenum">
              <a:rPr lang="de-DE" altLang="de-DE"/>
              <a:pPr>
                <a:defRPr/>
              </a:pPr>
              <a:t>‹Nr.›</a:t>
            </a:fld>
            <a:endParaRPr lang="de-DE" altLang="de-DE"/>
          </a:p>
        </p:txBody>
      </p:sp>
    </p:spTree>
    <p:extLst>
      <p:ext uri="{BB962C8B-B14F-4D97-AF65-F5344CB8AC3E}">
        <p14:creationId xmlns:p14="http://schemas.microsoft.com/office/powerpoint/2010/main" val="23708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t> </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179B2F5-60F2-4BAB-9A9C-698AC516E660}" type="slidenum">
              <a:rPr lang="de-DE" altLang="de-DE"/>
              <a:pPr>
                <a:defRPr/>
              </a:pPr>
              <a:t>‹Nr.›</a:t>
            </a:fld>
            <a:endParaRPr lang="de-DE" altLang="de-DE"/>
          </a:p>
        </p:txBody>
      </p:sp>
    </p:spTree>
    <p:extLst>
      <p:ext uri="{BB962C8B-B14F-4D97-AF65-F5344CB8AC3E}">
        <p14:creationId xmlns:p14="http://schemas.microsoft.com/office/powerpoint/2010/main" val="224734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2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t> </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4BA5FEC-622A-4F1D-96B4-823BE14FC664}" type="slidenum">
              <a:rPr lang="de-DE" altLang="de-DE"/>
              <a:pPr>
                <a:defRPr/>
              </a:pPr>
              <a:t>‹Nr.›</a:t>
            </a:fld>
            <a:endParaRPr lang="de-DE" altLang="de-DE"/>
          </a:p>
        </p:txBody>
      </p:sp>
    </p:spTree>
    <p:extLst>
      <p:ext uri="{BB962C8B-B14F-4D97-AF65-F5344CB8AC3E}">
        <p14:creationId xmlns:p14="http://schemas.microsoft.com/office/powerpoint/2010/main" val="327109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a:t> </a:t>
            </a:r>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090A358A-B1A6-44FA-8AF4-BD4A3F6D3D74}" type="slidenum">
              <a:rPr lang="de-DE" altLang="de-DE"/>
              <a:pPr>
                <a:defRPr/>
              </a:pPr>
              <a:t>‹Nr.›</a:t>
            </a:fld>
            <a:endParaRPr lang="de-DE" altLang="de-DE"/>
          </a:p>
        </p:txBody>
      </p:sp>
    </p:spTree>
    <p:extLst>
      <p:ext uri="{BB962C8B-B14F-4D97-AF65-F5344CB8AC3E}">
        <p14:creationId xmlns:p14="http://schemas.microsoft.com/office/powerpoint/2010/main" val="427192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a:t> </a:t>
            </a:r>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5160DC39-9BAF-455E-A60F-96819F650F10}" type="slidenum">
              <a:rPr lang="de-DE" altLang="de-DE"/>
              <a:pPr>
                <a:defRPr/>
              </a:pPr>
              <a:t>‹Nr.›</a:t>
            </a:fld>
            <a:endParaRPr lang="de-DE" altLang="de-DE"/>
          </a:p>
        </p:txBody>
      </p:sp>
    </p:spTree>
    <p:extLst>
      <p:ext uri="{BB962C8B-B14F-4D97-AF65-F5344CB8AC3E}">
        <p14:creationId xmlns:p14="http://schemas.microsoft.com/office/powerpoint/2010/main" val="38907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 </a:t>
            </a:r>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9BF9B8BC-1A29-4D5A-A642-3DBC562FF1EF}" type="slidenum">
              <a:rPr lang="de-DE" altLang="de-DE"/>
              <a:pPr>
                <a:defRPr/>
              </a:pPr>
              <a:t>‹Nr.›</a:t>
            </a:fld>
            <a:endParaRPr lang="de-DE" altLang="de-DE"/>
          </a:p>
        </p:txBody>
      </p:sp>
    </p:spTree>
    <p:extLst>
      <p:ext uri="{BB962C8B-B14F-4D97-AF65-F5344CB8AC3E}">
        <p14:creationId xmlns:p14="http://schemas.microsoft.com/office/powerpoint/2010/main" val="235362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 </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3557E96-45E8-4C55-8E5C-A67FF31BE276}" type="slidenum">
              <a:rPr lang="de-DE" altLang="de-DE"/>
              <a:pPr>
                <a:defRPr/>
              </a:pPr>
              <a:t>‹Nr.›</a:t>
            </a:fld>
            <a:endParaRPr lang="de-DE" altLang="de-DE"/>
          </a:p>
        </p:txBody>
      </p:sp>
    </p:spTree>
    <p:extLst>
      <p:ext uri="{BB962C8B-B14F-4D97-AF65-F5344CB8AC3E}">
        <p14:creationId xmlns:p14="http://schemas.microsoft.com/office/powerpoint/2010/main" val="48198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 </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13239F2-C061-4204-B2D3-7843D9B962EE}" type="slidenum">
              <a:rPr lang="de-DE" altLang="de-DE"/>
              <a:pPr>
                <a:defRPr/>
              </a:pPr>
              <a:t>‹Nr.›</a:t>
            </a:fld>
            <a:endParaRPr lang="de-DE" altLang="de-DE"/>
          </a:p>
        </p:txBody>
      </p:sp>
    </p:spTree>
    <p:extLst>
      <p:ext uri="{BB962C8B-B14F-4D97-AF65-F5344CB8AC3E}">
        <p14:creationId xmlns:p14="http://schemas.microsoft.com/office/powerpoint/2010/main" val="77262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676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09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p:txBody>
      </p:sp>
      <p:sp>
        <p:nvSpPr>
          <p:cNvPr id="1028" name="Rectangle 4"/>
          <p:cNvSpPr>
            <a:spLocks noGrp="1" noChangeArrowheads="1"/>
          </p:cNvSpPr>
          <p:nvPr>
            <p:ph type="dt" sz="half" idx="2"/>
          </p:nvPr>
        </p:nvSpPr>
        <p:spPr bwMode="auto">
          <a:xfrm>
            <a:off x="685800" y="6096000"/>
            <a:ext cx="1143000" cy="609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333333"/>
                </a:solidFill>
                <a:latin typeface="+mn-lt"/>
                <a:cs typeface="Arial" pitchFamily="34" charset="0"/>
              </a:defRPr>
            </a:lvl1pPr>
          </a:lstStyle>
          <a:p>
            <a:pPr>
              <a:defRPr/>
            </a:pPr>
            <a:r>
              <a:rPr lang="de-DE"/>
              <a:t> </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9BEA9F93-7470-4D54-8A2D-AF3E25BA08BD}" type="slidenum">
              <a:rPr lang="de-DE" altLang="de-DE"/>
              <a:pPr>
                <a:defRPr/>
              </a:pPr>
              <a:t>‹Nr.›</a:t>
            </a:fld>
            <a:endParaRPr lang="de-DE" altLang="de-DE"/>
          </a:p>
        </p:txBody>
      </p:sp>
      <p:pic>
        <p:nvPicPr>
          <p:cNvPr id="1031" name="Picture 8" descr="logo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9925" y="6172200"/>
            <a:ext cx="523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Arial" pitchFamily="34" charset="0"/>
          <a:cs typeface="Times New Roman" pitchFamily="18" charset="0"/>
        </a:defRPr>
      </a:lvl2pPr>
      <a:lvl3pPr algn="ctr" rtl="0" eaLnBrk="0" fontAlgn="base" hangingPunct="0">
        <a:spcBef>
          <a:spcPct val="0"/>
        </a:spcBef>
        <a:spcAft>
          <a:spcPct val="0"/>
        </a:spcAft>
        <a:defRPr sz="3000" b="1">
          <a:solidFill>
            <a:schemeClr val="tx2"/>
          </a:solidFill>
          <a:latin typeface="Arial" pitchFamily="34" charset="0"/>
          <a:cs typeface="Times New Roman" pitchFamily="18" charset="0"/>
        </a:defRPr>
      </a:lvl3pPr>
      <a:lvl4pPr algn="ctr" rtl="0" eaLnBrk="0" fontAlgn="base" hangingPunct="0">
        <a:spcBef>
          <a:spcPct val="0"/>
        </a:spcBef>
        <a:spcAft>
          <a:spcPct val="0"/>
        </a:spcAft>
        <a:defRPr sz="3000" b="1">
          <a:solidFill>
            <a:schemeClr val="tx2"/>
          </a:solidFill>
          <a:latin typeface="Arial" pitchFamily="34" charset="0"/>
          <a:cs typeface="Times New Roman" pitchFamily="18" charset="0"/>
        </a:defRPr>
      </a:lvl4pPr>
      <a:lvl5pPr algn="ctr" rtl="0" eaLnBrk="0" fontAlgn="base" hangingPunct="0">
        <a:spcBef>
          <a:spcPct val="0"/>
        </a:spcBef>
        <a:spcAft>
          <a:spcPct val="0"/>
        </a:spcAft>
        <a:defRPr sz="3000" b="1">
          <a:solidFill>
            <a:schemeClr val="tx2"/>
          </a:solidFill>
          <a:latin typeface="Arial" pitchFamily="34" charset="0"/>
          <a:cs typeface="Times New Roman" pitchFamily="18" charset="0"/>
        </a:defRPr>
      </a:lvl5pPr>
      <a:lvl6pPr marL="457200" algn="ctr" rtl="0" fontAlgn="base">
        <a:spcBef>
          <a:spcPct val="0"/>
        </a:spcBef>
        <a:spcAft>
          <a:spcPct val="0"/>
        </a:spcAft>
        <a:defRPr sz="3000" b="1">
          <a:solidFill>
            <a:schemeClr val="tx2"/>
          </a:solidFill>
          <a:latin typeface="Arial" pitchFamily="34" charset="0"/>
          <a:cs typeface="Times New Roman" pitchFamily="18" charset="0"/>
        </a:defRPr>
      </a:lvl6pPr>
      <a:lvl7pPr marL="914400" algn="ctr" rtl="0" fontAlgn="base">
        <a:spcBef>
          <a:spcPct val="0"/>
        </a:spcBef>
        <a:spcAft>
          <a:spcPct val="0"/>
        </a:spcAft>
        <a:defRPr sz="3000" b="1">
          <a:solidFill>
            <a:schemeClr val="tx2"/>
          </a:solidFill>
          <a:latin typeface="Arial" pitchFamily="34" charset="0"/>
          <a:cs typeface="Times New Roman" pitchFamily="18" charset="0"/>
        </a:defRPr>
      </a:lvl7pPr>
      <a:lvl8pPr marL="1371600" algn="ctr" rtl="0" fontAlgn="base">
        <a:spcBef>
          <a:spcPct val="0"/>
        </a:spcBef>
        <a:spcAft>
          <a:spcPct val="0"/>
        </a:spcAft>
        <a:defRPr sz="3000" b="1">
          <a:solidFill>
            <a:schemeClr val="tx2"/>
          </a:solidFill>
          <a:latin typeface="Arial" pitchFamily="34" charset="0"/>
          <a:cs typeface="Times New Roman" pitchFamily="18" charset="0"/>
        </a:defRPr>
      </a:lvl8pPr>
      <a:lvl9pPr marL="1828800" algn="ctr" rtl="0" fontAlgn="base">
        <a:spcBef>
          <a:spcPct val="0"/>
        </a:spcBef>
        <a:spcAft>
          <a:spcPct val="0"/>
        </a:spcAft>
        <a:defRPr sz="3000" b="1">
          <a:solidFill>
            <a:schemeClr val="tx2"/>
          </a:solidFill>
          <a:latin typeface="Arial" pitchFamily="34" charset="0"/>
          <a:cs typeface="Times New Roman" pitchFamily="18" charset="0"/>
        </a:defRPr>
      </a:lvl9pPr>
    </p:titleStyle>
    <p:bodyStyle>
      <a:lvl1pPr marL="342900" indent="-342900" algn="l" rtl="0" eaLnBrk="0" fontAlgn="base" hangingPunct="0">
        <a:spcBef>
          <a:spcPct val="20000"/>
        </a:spcBef>
        <a:spcAft>
          <a:spcPct val="0"/>
        </a:spcAft>
        <a:buBlip>
          <a:blip r:embed="rId14"/>
        </a:buBlip>
        <a:defRPr sz="2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200">
          <a:solidFill>
            <a:srgbClr val="000000"/>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emeinsam-aktiv.de/mm/mm001/GA_Versicherung-web_1116.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dirty="0"/>
              <a:t> </a:t>
            </a:r>
          </a:p>
        </p:txBody>
      </p:sp>
      <p:sp>
        <p:nvSpPr>
          <p:cNvPr id="4099" name="Rectangle 2"/>
          <p:cNvSpPr>
            <a:spLocks noGrp="1" noChangeArrowheads="1"/>
          </p:cNvSpPr>
          <p:nvPr>
            <p:ph type="ctrTitle"/>
          </p:nvPr>
        </p:nvSpPr>
        <p:spPr>
          <a:xfrm>
            <a:off x="684213" y="836613"/>
            <a:ext cx="7772400" cy="1981200"/>
          </a:xfrm>
        </p:spPr>
        <p:txBody>
          <a:bodyPr/>
          <a:lstStyle/>
          <a:p>
            <a:pPr eaLnBrk="1" hangingPunct="1"/>
            <a:r>
              <a:rPr lang="de-DE" altLang="de-DE" smtClean="0"/>
              <a:t>Versicherungsschutz im Ehrenamt</a:t>
            </a:r>
          </a:p>
        </p:txBody>
      </p:sp>
      <p:sp>
        <p:nvSpPr>
          <p:cNvPr id="4100" name="Rectangle 3"/>
          <p:cNvSpPr>
            <a:spLocks noGrp="1" noChangeArrowheads="1"/>
          </p:cNvSpPr>
          <p:nvPr>
            <p:ph type="subTitle" idx="1"/>
          </p:nvPr>
        </p:nvSpPr>
        <p:spPr>
          <a:xfrm>
            <a:off x="611188" y="3284538"/>
            <a:ext cx="7775575" cy="2160587"/>
          </a:xfrm>
        </p:spPr>
        <p:txBody>
          <a:bodyPr/>
          <a:lstStyle/>
          <a:p>
            <a:pPr eaLnBrk="1" hangingPunct="1"/>
            <a:r>
              <a:rPr lang="de-DE" altLang="de-DE" b="1" smtClean="0"/>
              <a:t>Risiken in der Freiwilligenarbeit und </a:t>
            </a:r>
          </a:p>
          <a:p>
            <a:pPr eaLnBrk="1" hangingPunct="1">
              <a:spcAft>
                <a:spcPts val="1200"/>
              </a:spcAft>
            </a:pPr>
            <a:r>
              <a:rPr lang="de-DE" altLang="de-DE" b="1" smtClean="0"/>
              <a:t>Möglichkeiten ihrer Absicherung</a:t>
            </a:r>
          </a:p>
          <a:p>
            <a:pPr eaLnBrk="1" hangingPunct="1">
              <a:spcAft>
                <a:spcPts val="1200"/>
              </a:spcAft>
            </a:pPr>
            <a:endParaRPr lang="de-DE" altLang="de-DE" smtClean="0"/>
          </a:p>
          <a:p>
            <a:pPr eaLnBrk="1" hangingPunct="1"/>
            <a:endParaRPr lang="de-DE" altLang="de-DE" sz="3000" smtClean="0"/>
          </a:p>
        </p:txBody>
      </p:sp>
      <p:sp>
        <p:nvSpPr>
          <p:cNvPr id="4101"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r>
              <a:rPr lang="de-DE" altLang="de-DE" sz="1400" smtClean="0">
                <a:solidFill>
                  <a:schemeClr val="tx1"/>
                </a:solidFill>
              </a:rPr>
              <a:t>1</a:t>
            </a:r>
          </a:p>
        </p:txBody>
      </p:sp>
      <p:sp>
        <p:nvSpPr>
          <p:cNvPr id="4102" name="AutoShape 9" descr="data:image/jpeg;base64,/9j/4AAQSkZJRgABAQAAAQABAAD/2wCEAAkGBxQSEhQUERQWFRQWGB4YGRgWGB0YGRseGCAcGB0eFhkdHCgjHSAlJyQbJDEtJSsrLi4wHSAzRDMsNygtLisBCgoKDg0OGxAQGzclHyQsLi8sLDQsNC0tNCw3NzcsLDIuLSwsLC8sLCwtLCwsLCwsLywsLCwsLCwsLCwsNCwsLP/AABEIAFoAeAMBEQACEQEDEQH/xAAcAAABBQEBAQAAAAAAAAAAAAAAAQMEBQYHAgj/xAA3EAACAQIEBAQFAQYHAAAAAAABAhEAAwQSITEFBkFREyJhcQcygZGhFDNCscHR8CMkUmKCkvH/xAAaAQEAAwEBAQAAAAAAAAAAAAAAAQIDBAUG/8QALxEAAgIBAwIEBAYDAQAAAAAAAAECEQMEITESQQUTUWEicZGhMoGxweHwFKLRcv/aAAwDAQACEQMRAD8A7fmExOvagGOIYsWrbXCJC6wKiTpWaYsbyTUF3IOB44tx8uXLoWkkRAMAntPSqRyW6N82keOPVf8Af4LatDkCgCgEmgFoCDxnitvDWzcuSQNlXVj7CqzmoK2XhjlN1FHztzbzDdxLnEXLjqST4ahiAi9AIO/c96xtyZt0qKNxyF8UwtlLePzs05RdGpI2Gcbz661dTrZmfl3ujrymda1MhaASgFoCFjMEXcMr5CBEgSesazECe38aAaucMZlKtdJBUrt7QTrBOnaNelRJWqNMWTy5qXoQuHcueHOZ5kAfRSD/ACiqQx9Ls6dTq/Oj0pUTRw65H7dunQdPr1n8DbrocR6bAOQB4xiQTpqY6TOgPWgPX6J8wPjNGnljtHWesfk0BHTgxDBlukEEkabBznYb7M2Un0UD1oB17v6Wyz3bhcKJk6Hrp9arOSirZphxSyzUI8s5FxnmRrl8NdMkmY3AE7AV5UskpvqProabHix+XHuv62ZzmHh1m+4IORYkkaqJ10/pXXCVI+dyY25dNblFYwhJC2lJjYbnuarKV7s9DDg6EkuTunwm4m93DujNmWyVUMe5BJA9Bp96207dUef4jBKaa78m6roPPEoBaAKAKAKAKAKAKAKA5p8R+OtcYYazLQYhdS7nQD6f3tXn6nJ1y6EfReGadYcbz5OXx8v5MPzLwUYdlVWLuulwzInrl9AdPpVJpRfSdGDJLLBZX3f2M7ctE7SalMmUdy05e4h+lZ3ZJzW3QA9CykTWkKd/I5tQ66f/AEjs3wz4WcPgbeYEPdJuNIg+bb8RXThj0xPI1uXzMr32Rq61OQSgFoAoAoAoAoAoAoDzdaFJG4BNQ+CYq2kzmHw7wQu465dcljatgrP+q4SCfeAfvXBpFcm2fQ+MTcYRguH+xRc/4W5ZxDjKYLFgR2Oorry6XzH1xe55uk8TeCHlTVrt6kSxwDEXMIcVlm2pIIAloG7Ze1ZrSO6bN5eKwq4xGOVuFWcVi0Rr6hdCZUnNJ+UHYGt/8XpWx5+TXvK/i/I+gAKsYBQCUAtAFAFAFAFAFAFAFAYrkHANaxGNBUgf4aqSN8pu7fiuTTR6XI9fxTKskcbT7O/sQfibbe2y3Qua2ywdJhl2BHqNvY16GPfY8Oe25ZfC3HC7goOpR2B7ebzfzqMi3LY3sMcx8hLcueLhcttiZZflBI6gjaiyNKis8Sk7NlhEZUQOZYKAT3IGtZmo9QCUAooCt5jJGGuwSpiJUwRJA0PQ1nl/Azr0CT1ELV79+ChxePxFm4jXN/DuIFJGQ5HtL4rCRvmJ1IgRtWMpTi7fo/23PTxYNNmxuMOOqLvvupPpXypLjdj9zit9WUHw85BUHca3LSAsq3ImGPX7TFS5yT/vqvczjpcEotq65/1k9m4329PqGJ4ziFJRfDLqLhzMAqvkbKBq4yiPmIncUeSfC9xj0emkuuVpPp25atX2jv7cdyfzIykW0zZbryEOcoANMztDDMF0+pA61fLWy7nLoFJOU6uKq9k/kladX+l+hX3uJ3V8REytbtKUlmGZgLeYNmzgkk9htOtUc5K0uF/w6oabFLplLaUmnstl8VVVVS93+RZcvXrjG74lwMA2ixBUZVO+YyNe1aYm3ds5NdDHHo6I1tu753fsiBhMZdTFeGQCWY5j3EEiNtjH3qkJNTaZlkinjUkWnMeB8awyFQwJBKnYgGuqDpnDli5R2InJnDEw+HKWwAM7HQz6b9aTdsY01H4uS9qpoLQBQCUAtAIyg6ESPWhKbW6EZAdwDpGo6HelBSa4PCYZBoEUAdgB61FIs8k3u2/qFzDo3zIp1nUA696NJiOSceG1+YYiyjCbiqQOrAGPvtRpPkRyTh+F0NWVsvqgttAyyuUwO0jalInzZ1Vv6j62lBJCgE6Ega6dzSkVcpNU3sUvEbCjE2rgkPmA9DIIMj2P4FXUE11FHN/hJvF8TcU2ltZM1x8suCwAys2wI7VjOTVJdzr02PHNTlkuoq9tu6XdP1K5uZEtApdUC4hbMqEAQsHMuYiZkaCTv2qnnKOz5OqPhk8lSxv4XVWu77OrrjngdfmFVzZlZgudiVAAVEbISZaT9N+1T5yRSPh0p1TSukr7tq62X6kjC8bt3LxtLuCwmQZNswwIBkQe4EwassqculGWTQ5MeJZZcbevfdez/IZxnELtu9lzWjaVTcueVsyWwDBLZokkaCNQD2qspyUvbv8AI0xafFPDdPqbSjuqcvlXCXO/dEXFc0Dw2a2ssgJKkqZ8jOvmVoHymeulVefa0bY/C28ijN7Ot913SezV99i/w1wsoJUqT0MEj7Eit07R5mSKjJpO/cdqSgUAUBAx3FrdoakseyifztV1Bsq5JHAfirz7exl1rNlimFtkrlB/aMD5i8bgHQD3rOS3ouuLF+A/Fbi8R8IE+HcttnXp5YKk+2v3okGz6MJqSDC4njjXMQqKCJugA7SAa6lComHVbNfxDAC9klnQo2ZShAMwV6g9Ca45Q6juwZ3iuknapp/X29CM3ArflKNcRgCC6tLMGIJzlgZ1AM7jpFV8pdjZa7JupJNbbNbKtlVV/PcLnArTC4Dm/wARWVtelxsxjTvR4o7+5Eddli4tV8LTW3oqQ/huHC25ZWeCS2SRlljJI0nUyd41qVCnaM8moeSCjJK1SvvS4719hg8EUtcY3LhF0nOhIytIywfLMR61HlK3vyaf5slGKUVceHTtb361d+wjcDRly3HuXBqPMRoCpSNFHQnfXbWnlJqmyVrpxl1Qik/Ze6fdvuvkWGGtZFClmeB8zRJ94AH4q6VKjlyT65OVV7Lj72O1JQKApOP8S8NlXuATrG5itMaspJkNcSja6GtaKWfPvOHKeJsX7mS21yyzMyOuohjMN2I9awljdmqmqJfJVhsIWuzFxhGm6jf/ANrpw4qVsyyTvZHSbHN99rZVnBEEajWI7/1q/lRuynWzWcD4U91rV+95QqgqseYmPmbt7VhOaVxRrGPdmprA0CgCgCgCgIHF+L2cKme/cCKdBOpJ7KBqarOcYK2b4NNlzy6catnngvG7GLUth7gcAwRqCPcHUVEJxmrROo0uXTyrIqLGrnOFAQeJcHs4gqb1sOV21I39iJqU2iGrMBzNedce1mwpyJZDQNRPpO3QVPnVyPLvgz1njuZslxSCTGvWe3SuhTvgycaKnidm3mzWtB+J/wBvpWimUcTTcm8HLXbJOvmBII0KjUyDXPkzNukbRxpK2dU4niGt22dFLsIhQCZ1AOgBO0nQViXKu7x64qs5w7wqljIKx8umxzHU7dj2oBTxy7lLDCXTE6dTGQCNOuY/9TQBi+PvbYKcNcJObLEmcsbQP79dYAS1zA7GBhrmhIM6ZYVGGbTrm6T8p9qA9jjN7b9LcmPpMxvH1/s0BQ818NfFCzfayxCB1NqCWAYiGjcyAJia8rxXFnnBPCez4Vqo4lKDdN1uMfDXgN2zdv3nRrVtwFRW0Y6zJG4A217mttDjyRjeTmjbxnV48kIY4u2t21wdArvPACgCgM3x3BKtx7qjz3EAJ75JgD7/AMKzmtzSL2Kzl/lmzeW42ITOSQAZgiNyCsen2q0NismV3HeSLeHy3MPauXgSQy/MRtEACSN96mTk+5Co1PK/BzZXPcAFxv3ZnKOxPeiVBuy9cSNDHrUhMjvYciPEHr5QZ+lVp+pdShf4fue7ttz8rx9AaNP1IjKK5QhtPvnE9PKDFKfqT1Q9DxfwZdHRn0cRoI/I+1SkysnFrZEJuEXC0/qbkZSIk/MTIaZnTttFSVPGG4G6RlvvIyiT1VS5iJj96P8AiN6An8NwXhAguzkxqxJMhQpOpO8T9aAmUAUAUBlviG5XDqVJBzbjQ/K3WqyLRLLlIf5LDetpSfcgGasVLYUACgAUAUAtAFAFAIaAKADvQH//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FontTx/>
              <a:buNone/>
            </a:pPr>
            <a:endParaRPr lang="de-DE" altLang="de-DE">
              <a:solidFill>
                <a:schemeClr val="tx1"/>
              </a:solidFill>
              <a:latin typeface="Times New Roman" panose="02020603050405020304" pitchFamily="18" charset="0"/>
            </a:endParaRPr>
          </a:p>
        </p:txBody>
      </p:sp>
      <p:pic>
        <p:nvPicPr>
          <p:cNvPr id="4103" name="Picture 9" descr="Logo: gemeinsam akti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759325"/>
            <a:ext cx="33845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mtClean="0"/>
              <a:t>Der „Versicherungsfinder“ auf </a:t>
            </a:r>
            <a:br>
              <a:rPr lang="de-DE" altLang="de-DE" smtClean="0"/>
            </a:br>
            <a:r>
              <a:rPr lang="de-DE" altLang="de-DE" smtClean="0"/>
              <a:t>www.gemeinsam-aktiv.de</a:t>
            </a:r>
          </a:p>
        </p:txBody>
      </p:sp>
      <p:sp>
        <p:nvSpPr>
          <p:cNvPr id="4" name="Datumsplatzhalter 3"/>
          <p:cNvSpPr>
            <a:spLocks noGrp="1"/>
          </p:cNvSpPr>
          <p:nvPr>
            <p:ph type="dt" sz="quarter" idx="10"/>
          </p:nvPr>
        </p:nvSpPr>
        <p:spPr/>
        <p:txBody>
          <a:bodyPr/>
          <a:lstStyle/>
          <a:p>
            <a:pPr>
              <a:defRPr/>
            </a:pPr>
            <a:r>
              <a:rPr lang="de-DE" smtClean="0"/>
              <a:t> </a:t>
            </a:r>
            <a:endParaRPr lang="de-DE"/>
          </a:p>
        </p:txBody>
      </p:sp>
      <p:pic>
        <p:nvPicPr>
          <p:cNvPr id="20484" name="Grafik 4"/>
          <p:cNvPicPr>
            <a:picLocks noChangeAspect="1" noChangeArrowheads="1"/>
          </p:cNvPicPr>
          <p:nvPr/>
        </p:nvPicPr>
        <p:blipFill>
          <a:blip r:embed="rId2">
            <a:extLst>
              <a:ext uri="{28A0092B-C50C-407E-A947-70E740481C1C}">
                <a14:useLocalDpi xmlns:a14="http://schemas.microsoft.com/office/drawing/2010/main" val="0"/>
              </a:ext>
            </a:extLst>
          </a:blip>
          <a:srcRect r="45238" b="21471"/>
          <a:stretch>
            <a:fillRect/>
          </a:stretch>
        </p:blipFill>
        <p:spPr bwMode="auto">
          <a:xfrm>
            <a:off x="1979613" y="1989138"/>
            <a:ext cx="554513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21507" name="Rectangle 2050"/>
          <p:cNvSpPr>
            <a:spLocks noGrp="1" noChangeArrowheads="1"/>
          </p:cNvSpPr>
          <p:nvPr>
            <p:ph type="ctrTitle"/>
          </p:nvPr>
        </p:nvSpPr>
        <p:spPr>
          <a:xfrm>
            <a:off x="755650" y="620713"/>
            <a:ext cx="7772400" cy="1143000"/>
          </a:xfrm>
        </p:spPr>
        <p:txBody>
          <a:bodyPr/>
          <a:lstStyle/>
          <a:p>
            <a:pPr eaLnBrk="1" hangingPunct="1"/>
            <a:r>
              <a:rPr lang="de-DE" altLang="de-DE" smtClean="0"/>
              <a:t>Schäden, die von Freiwilligen   verursacht werden</a:t>
            </a:r>
          </a:p>
        </p:txBody>
      </p:sp>
      <p:sp>
        <p:nvSpPr>
          <p:cNvPr id="21508" name="Rectangle 2051"/>
          <p:cNvSpPr>
            <a:spLocks noGrp="1" noChangeArrowheads="1"/>
          </p:cNvSpPr>
          <p:nvPr>
            <p:ph type="subTitle" idx="1"/>
          </p:nvPr>
        </p:nvSpPr>
        <p:spPr>
          <a:xfrm>
            <a:off x="1441450" y="2420938"/>
            <a:ext cx="6400800" cy="647700"/>
          </a:xfrm>
        </p:spPr>
        <p:txBody>
          <a:bodyPr/>
          <a:lstStyle/>
          <a:p>
            <a:pPr eaLnBrk="1" hangingPunct="1"/>
            <a:r>
              <a:rPr lang="de-DE" altLang="de-DE" b="1" smtClean="0"/>
              <a:t>Haftpflichtversicherungen</a:t>
            </a:r>
          </a:p>
        </p:txBody>
      </p:sp>
      <p:sp>
        <p:nvSpPr>
          <p:cNvPr id="21509"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97D9B2D4-EA98-4B40-8F6F-653490A4BC1F}" type="slidenum">
              <a:rPr lang="de-DE" altLang="de-DE" sz="1400" smtClean="0">
                <a:solidFill>
                  <a:schemeClr val="tx1"/>
                </a:solidFill>
              </a:rPr>
              <a:pPr>
                <a:spcBef>
                  <a:spcPct val="0"/>
                </a:spcBef>
                <a:buFontTx/>
                <a:buNone/>
              </a:pPr>
              <a:t>11</a:t>
            </a:fld>
            <a:endParaRPr lang="de-DE" altLang="de-DE" sz="1400" smtClean="0">
              <a:solidFill>
                <a:schemeClr val="tx1"/>
              </a:solidFill>
            </a:endParaRPr>
          </a:p>
        </p:txBody>
      </p:sp>
      <p:pic>
        <p:nvPicPr>
          <p:cNvPr id="21510"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852738"/>
            <a:ext cx="464343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1"/>
          <p:cNvSpPr>
            <a:spLocks noGrp="1"/>
          </p:cNvSpPr>
          <p:nvPr>
            <p:ph type="dt" sz="quarter" idx="10"/>
          </p:nvPr>
        </p:nvSpPr>
        <p:spPr/>
        <p:txBody>
          <a:bodyPr/>
          <a:lstStyle/>
          <a:p>
            <a:pPr>
              <a:defRPr/>
            </a:pPr>
            <a:r>
              <a:rPr lang="de-DE"/>
              <a:t> </a:t>
            </a:r>
          </a:p>
        </p:txBody>
      </p:sp>
      <p:sp>
        <p:nvSpPr>
          <p:cNvPr id="4" name="Datumsplatzhalter 3"/>
          <p:cNvSpPr txBox="1">
            <a:spLocks noGrp="1"/>
          </p:cNvSpPr>
          <p:nvPr/>
        </p:nvSpPr>
        <p:spPr bwMode="auto">
          <a:xfrm>
            <a:off x="685800" y="6096000"/>
            <a:ext cx="1143000" cy="609600"/>
          </a:xfrm>
          <a:prstGeom prst="rect">
            <a:avLst/>
          </a:prstGeom>
          <a:noFill/>
          <a:ln>
            <a:miter lim="800000"/>
            <a:headEnd/>
            <a:tailEnd/>
          </a:ln>
        </p:spPr>
        <p:txBody>
          <a:bodyPr/>
          <a:lstStyle/>
          <a:p>
            <a:pPr eaLnBrk="1" hangingPunct="1">
              <a:defRPr/>
            </a:pPr>
            <a:r>
              <a:rPr lang="de-DE" sz="1400">
                <a:solidFill>
                  <a:srgbClr val="333333"/>
                </a:solidFill>
                <a:latin typeface="+mn-lt"/>
                <a:cs typeface="Arial" pitchFamily="34" charset="0"/>
              </a:rPr>
              <a:t> </a:t>
            </a:r>
          </a:p>
        </p:txBody>
      </p:sp>
      <p:sp>
        <p:nvSpPr>
          <p:cNvPr id="22532" name="Rectangle 2"/>
          <p:cNvSpPr>
            <a:spLocks noGrp="1" noChangeArrowheads="1"/>
          </p:cNvSpPr>
          <p:nvPr>
            <p:ph type="title" idx="4294967295"/>
          </p:nvPr>
        </p:nvSpPr>
        <p:spPr/>
        <p:txBody>
          <a:bodyPr/>
          <a:lstStyle/>
          <a:p>
            <a:pPr eaLnBrk="1" hangingPunct="1"/>
            <a:r>
              <a:rPr lang="de-DE" altLang="de-DE" smtClean="0"/>
              <a:t>Haftungsrisiken</a:t>
            </a:r>
          </a:p>
        </p:txBody>
      </p:sp>
      <p:sp>
        <p:nvSpPr>
          <p:cNvPr id="22533" name="Rectangle 3"/>
          <p:cNvSpPr>
            <a:spLocks noGrp="1" noChangeArrowheads="1"/>
          </p:cNvSpPr>
          <p:nvPr>
            <p:ph idx="4294967295"/>
          </p:nvPr>
        </p:nvSpPr>
        <p:spPr/>
        <p:txBody>
          <a:bodyPr/>
          <a:lstStyle/>
          <a:p>
            <a:pPr eaLnBrk="1" hangingPunct="1">
              <a:buFontTx/>
              <a:buBlip>
                <a:blip r:embed="rId2"/>
              </a:buBlip>
            </a:pPr>
            <a:r>
              <a:rPr lang="de-DE" altLang="de-DE" sz="2200" smtClean="0"/>
              <a:t>Weder gesetzliche Haftpflichtversicherung noch Verpflichtung zum Abschluss; aber:</a:t>
            </a:r>
          </a:p>
          <a:p>
            <a:pPr eaLnBrk="1" hangingPunct="1">
              <a:buFontTx/>
              <a:buBlip>
                <a:blip r:embed="rId2"/>
              </a:buBlip>
            </a:pPr>
            <a:r>
              <a:rPr lang="de-DE" altLang="de-DE" sz="2200" smtClean="0"/>
              <a:t>Rechtsgrundsatz (§ 823 BGB)</a:t>
            </a:r>
          </a:p>
          <a:p>
            <a:pPr eaLnBrk="1" hangingPunct="1">
              <a:buFontTx/>
              <a:buNone/>
            </a:pPr>
            <a:r>
              <a:rPr lang="de-DE" altLang="de-DE" sz="2200" smtClean="0"/>
              <a:t>	„Jede Person, die vorsätzlich oder fahrlässig das Leben, den Körper, die Gesundheit, die Freiheit, das Eigentum oder ein sonstiges Recht eines anderen verletzt, ist diesem kraft Gesetz zum Ersatz des Schadens verpflichtet.“</a:t>
            </a:r>
          </a:p>
          <a:p>
            <a:pPr eaLnBrk="1" hangingPunct="1">
              <a:buFontTx/>
              <a:buNone/>
            </a:pPr>
            <a:endParaRPr lang="de-DE" altLang="de-DE" sz="1800" smtClean="0"/>
          </a:p>
        </p:txBody>
      </p:sp>
      <p:sp>
        <p:nvSpPr>
          <p:cNvPr id="22534"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455B5190-4229-4AE6-B2F6-69721BBBD03E}" type="slidenum">
              <a:rPr lang="de-DE" altLang="de-DE" sz="1400" smtClean="0">
                <a:solidFill>
                  <a:schemeClr val="tx1"/>
                </a:solidFill>
              </a:rPr>
              <a:pPr>
                <a:spcBef>
                  <a:spcPct val="0"/>
                </a:spcBef>
                <a:buFontTx/>
                <a:buNone/>
              </a:pPr>
              <a:t>12</a:t>
            </a:fld>
            <a:endParaRPr lang="de-DE" altLang="de-DE" sz="1400" smtClean="0">
              <a:solidFill>
                <a:schemeClr val="tx1"/>
              </a:solidFill>
            </a:endParaRPr>
          </a:p>
        </p:txBody>
      </p:sp>
      <p:pic>
        <p:nvPicPr>
          <p:cNvPr id="22535"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868863"/>
            <a:ext cx="29908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umsplatzhalter 3"/>
          <p:cNvSpPr>
            <a:spLocks noGrp="1"/>
          </p:cNvSpPr>
          <p:nvPr>
            <p:ph type="dt" sz="quarter" idx="10"/>
          </p:nvPr>
        </p:nvSpPr>
        <p:spPr/>
        <p:txBody>
          <a:bodyPr/>
          <a:lstStyle/>
          <a:p>
            <a:pPr>
              <a:defRPr/>
            </a:pPr>
            <a:r>
              <a:rPr lang="de-DE"/>
              <a:t> </a:t>
            </a:r>
          </a:p>
        </p:txBody>
      </p:sp>
      <p:sp>
        <p:nvSpPr>
          <p:cNvPr id="23555" name="Rectangle 2"/>
          <p:cNvSpPr>
            <a:spLocks noGrp="1" noChangeArrowheads="1"/>
          </p:cNvSpPr>
          <p:nvPr>
            <p:ph type="title"/>
          </p:nvPr>
        </p:nvSpPr>
        <p:spPr/>
        <p:txBody>
          <a:bodyPr/>
          <a:lstStyle/>
          <a:p>
            <a:pPr eaLnBrk="1" hangingPunct="1"/>
            <a:r>
              <a:rPr lang="de-DE" altLang="de-DE" smtClean="0"/>
              <a:t>Rechtsbeziehung zwischen </a:t>
            </a:r>
            <a:br>
              <a:rPr lang="de-DE" altLang="de-DE" smtClean="0"/>
            </a:br>
            <a:r>
              <a:rPr lang="de-DE" altLang="de-DE" smtClean="0"/>
              <a:t>Anbieter und Nachfrager</a:t>
            </a:r>
          </a:p>
        </p:txBody>
      </p:sp>
      <p:sp>
        <p:nvSpPr>
          <p:cNvPr id="23556" name="Oval 4"/>
          <p:cNvSpPr>
            <a:spLocks noChangeArrowheads="1"/>
          </p:cNvSpPr>
          <p:nvPr/>
        </p:nvSpPr>
        <p:spPr bwMode="auto">
          <a:xfrm>
            <a:off x="2590800" y="2667000"/>
            <a:ext cx="3962400" cy="914400"/>
          </a:xfrm>
          <a:prstGeom prst="ellipse">
            <a:avLst/>
          </a:prstGeom>
          <a:solidFill>
            <a:schemeClr val="hlink"/>
          </a:solidFill>
          <a:ln w="9525">
            <a:solidFill>
              <a:schemeClr val="tx1"/>
            </a:solidFill>
            <a:round/>
            <a:headEnd/>
            <a:tailEnd/>
          </a:ln>
        </p:spPr>
        <p:txBody>
          <a:bodyPr wrap="none" anchor="ct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FontTx/>
              <a:buNone/>
            </a:pPr>
            <a:endParaRPr lang="de-DE" altLang="de-DE">
              <a:solidFill>
                <a:schemeClr val="tx1"/>
              </a:solidFill>
              <a:latin typeface="Times New Roman" panose="02020603050405020304" pitchFamily="18" charset="0"/>
            </a:endParaRPr>
          </a:p>
        </p:txBody>
      </p:sp>
      <p:sp>
        <p:nvSpPr>
          <p:cNvPr id="23557" name="Text Box 5"/>
          <p:cNvSpPr txBox="1">
            <a:spLocks noChangeArrowheads="1"/>
          </p:cNvSpPr>
          <p:nvPr/>
        </p:nvSpPr>
        <p:spPr bwMode="auto">
          <a:xfrm>
            <a:off x="2590800" y="2895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FontTx/>
              <a:buNone/>
            </a:pPr>
            <a:r>
              <a:rPr lang="de-DE" altLang="de-DE">
                <a:solidFill>
                  <a:schemeClr val="tx1"/>
                </a:solidFill>
                <a:latin typeface="Arial Unicode MS" panose="020B0604020202020204" pitchFamily="34" charset="-128"/>
              </a:rPr>
              <a:t>Trägerorganisation</a:t>
            </a:r>
          </a:p>
        </p:txBody>
      </p:sp>
      <p:sp>
        <p:nvSpPr>
          <p:cNvPr id="23558" name="Oval 7"/>
          <p:cNvSpPr>
            <a:spLocks noChangeArrowheads="1"/>
          </p:cNvSpPr>
          <p:nvPr/>
        </p:nvSpPr>
        <p:spPr bwMode="auto">
          <a:xfrm>
            <a:off x="5410200" y="4495800"/>
            <a:ext cx="3124200" cy="914400"/>
          </a:xfrm>
          <a:prstGeom prst="ellipse">
            <a:avLst/>
          </a:prstGeom>
          <a:solidFill>
            <a:schemeClr val="hlink"/>
          </a:solidFill>
          <a:ln w="9525">
            <a:solidFill>
              <a:schemeClr val="tx1"/>
            </a:solidFill>
            <a:round/>
            <a:headEnd/>
            <a:tailEnd/>
          </a:ln>
        </p:spPr>
        <p:txBody>
          <a:bodyPr wrap="none" anchor="ct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FontTx/>
              <a:buNone/>
            </a:pPr>
            <a:endParaRPr lang="de-DE" altLang="de-DE">
              <a:solidFill>
                <a:schemeClr val="tx1"/>
              </a:solidFill>
              <a:latin typeface="Times New Roman" panose="02020603050405020304" pitchFamily="18" charset="0"/>
            </a:endParaRPr>
          </a:p>
        </p:txBody>
      </p:sp>
      <p:sp>
        <p:nvSpPr>
          <p:cNvPr id="23559" name="Text Box 8"/>
          <p:cNvSpPr txBox="1">
            <a:spLocks noChangeArrowheads="1"/>
          </p:cNvSpPr>
          <p:nvPr/>
        </p:nvSpPr>
        <p:spPr bwMode="auto">
          <a:xfrm>
            <a:off x="5029200" y="47244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FontTx/>
              <a:buNone/>
            </a:pPr>
            <a:r>
              <a:rPr lang="de-DE" altLang="de-DE">
                <a:solidFill>
                  <a:schemeClr val="tx1"/>
                </a:solidFill>
                <a:latin typeface="Arial Unicode MS" panose="020B0604020202020204" pitchFamily="34" charset="-128"/>
              </a:rPr>
              <a:t>Freiwillige/r</a:t>
            </a:r>
          </a:p>
        </p:txBody>
      </p:sp>
      <p:sp>
        <p:nvSpPr>
          <p:cNvPr id="23560" name="Oval 9"/>
          <p:cNvSpPr>
            <a:spLocks noChangeArrowheads="1"/>
          </p:cNvSpPr>
          <p:nvPr/>
        </p:nvSpPr>
        <p:spPr bwMode="auto">
          <a:xfrm>
            <a:off x="533400" y="4495800"/>
            <a:ext cx="3505200" cy="838200"/>
          </a:xfrm>
          <a:prstGeom prst="ellipse">
            <a:avLst/>
          </a:prstGeom>
          <a:solidFill>
            <a:schemeClr val="hlink"/>
          </a:solidFill>
          <a:ln w="9525">
            <a:solidFill>
              <a:schemeClr val="tx1"/>
            </a:solidFill>
            <a:round/>
            <a:headEnd/>
            <a:tailEnd/>
          </a:ln>
        </p:spPr>
        <p:txBody>
          <a:bodyPr wrap="none" anchor="ct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FontTx/>
              <a:buNone/>
            </a:pPr>
            <a:endParaRPr lang="de-DE" altLang="de-DE">
              <a:solidFill>
                <a:schemeClr val="tx1"/>
              </a:solidFill>
              <a:latin typeface="Times New Roman" panose="02020603050405020304" pitchFamily="18" charset="0"/>
            </a:endParaRPr>
          </a:p>
        </p:txBody>
      </p:sp>
      <p:sp>
        <p:nvSpPr>
          <p:cNvPr id="23561" name="Text Box 10"/>
          <p:cNvSpPr txBox="1">
            <a:spLocks noChangeArrowheads="1"/>
          </p:cNvSpPr>
          <p:nvPr/>
        </p:nvSpPr>
        <p:spPr bwMode="auto">
          <a:xfrm>
            <a:off x="228600" y="4648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FontTx/>
              <a:buNone/>
            </a:pPr>
            <a:r>
              <a:rPr lang="de-DE" altLang="de-DE">
                <a:solidFill>
                  <a:schemeClr val="tx1"/>
                </a:solidFill>
                <a:latin typeface="Arial Unicode MS" panose="020B0604020202020204" pitchFamily="34" charset="-128"/>
              </a:rPr>
              <a:t>Klient/in</a:t>
            </a:r>
          </a:p>
        </p:txBody>
      </p:sp>
      <p:sp>
        <p:nvSpPr>
          <p:cNvPr id="23562" name="Line 14"/>
          <p:cNvSpPr>
            <a:spLocks noChangeShapeType="1"/>
          </p:cNvSpPr>
          <p:nvPr/>
        </p:nvSpPr>
        <p:spPr bwMode="auto">
          <a:xfrm>
            <a:off x="5334000" y="3581400"/>
            <a:ext cx="5334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3563" name="Line 16"/>
          <p:cNvSpPr>
            <a:spLocks noChangeShapeType="1"/>
          </p:cNvSpPr>
          <p:nvPr/>
        </p:nvSpPr>
        <p:spPr bwMode="auto">
          <a:xfrm flipH="1" flipV="1">
            <a:off x="4114800" y="4876800"/>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3564" name="Line 21"/>
          <p:cNvSpPr>
            <a:spLocks noChangeShapeType="1"/>
          </p:cNvSpPr>
          <p:nvPr/>
        </p:nvSpPr>
        <p:spPr bwMode="auto">
          <a:xfrm flipH="1">
            <a:off x="2667000" y="3505200"/>
            <a:ext cx="685800" cy="9144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3565" name="Text Box 22"/>
          <p:cNvSpPr txBox="1">
            <a:spLocks noChangeArrowheads="1"/>
          </p:cNvSpPr>
          <p:nvPr/>
        </p:nvSpPr>
        <p:spPr bwMode="auto">
          <a:xfrm>
            <a:off x="228600" y="3429000"/>
            <a:ext cx="27432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10000"/>
              </a:spcBef>
              <a:buFontTx/>
              <a:buNone/>
            </a:pPr>
            <a:r>
              <a:rPr lang="de-DE" altLang="de-DE">
                <a:solidFill>
                  <a:schemeClr val="tx1"/>
                </a:solidFill>
                <a:latin typeface="Arial Unicode MS" panose="020B0604020202020204" pitchFamily="34" charset="-128"/>
              </a:rPr>
              <a:t>Sozialer Dienst-</a:t>
            </a:r>
          </a:p>
          <a:p>
            <a:pPr eaLnBrk="1" hangingPunct="1">
              <a:spcBef>
                <a:spcPct val="10000"/>
              </a:spcBef>
              <a:buFontTx/>
              <a:buNone/>
            </a:pPr>
            <a:r>
              <a:rPr lang="de-DE" altLang="de-DE">
                <a:solidFill>
                  <a:schemeClr val="tx1"/>
                </a:solidFill>
                <a:latin typeface="Arial Unicode MS" panose="020B0604020202020204" pitchFamily="34" charset="-128"/>
              </a:rPr>
              <a:t>leistungsvertrag </a:t>
            </a:r>
          </a:p>
        </p:txBody>
      </p:sp>
      <p:sp>
        <p:nvSpPr>
          <p:cNvPr id="23566" name="Text Box 23"/>
          <p:cNvSpPr txBox="1">
            <a:spLocks noChangeArrowheads="1"/>
          </p:cNvSpPr>
          <p:nvPr/>
        </p:nvSpPr>
        <p:spPr bwMode="auto">
          <a:xfrm>
            <a:off x="6400800" y="3505200"/>
            <a:ext cx="1905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10000"/>
              </a:spcBef>
              <a:buFontTx/>
              <a:buNone/>
            </a:pPr>
            <a:r>
              <a:rPr lang="de-DE" altLang="de-DE">
                <a:solidFill>
                  <a:schemeClr val="tx1"/>
                </a:solidFill>
                <a:latin typeface="Arial Unicode MS" panose="020B0604020202020204" pitchFamily="34" charset="-128"/>
              </a:rPr>
              <a:t>Delegation</a:t>
            </a:r>
          </a:p>
          <a:p>
            <a:pPr eaLnBrk="1" hangingPunct="1">
              <a:spcBef>
                <a:spcPct val="10000"/>
              </a:spcBef>
              <a:buFontTx/>
              <a:buNone/>
            </a:pPr>
            <a:r>
              <a:rPr lang="de-DE" altLang="de-DE">
                <a:solidFill>
                  <a:schemeClr val="tx1"/>
                </a:solidFill>
                <a:latin typeface="Arial Unicode MS" panose="020B0604020202020204" pitchFamily="34" charset="-128"/>
              </a:rPr>
              <a:t>der Aufgabe</a:t>
            </a:r>
          </a:p>
        </p:txBody>
      </p:sp>
      <p:sp>
        <p:nvSpPr>
          <p:cNvPr id="23567" name="Text Box 24"/>
          <p:cNvSpPr txBox="1">
            <a:spLocks noChangeArrowheads="1"/>
          </p:cNvSpPr>
          <p:nvPr/>
        </p:nvSpPr>
        <p:spPr bwMode="auto">
          <a:xfrm>
            <a:off x="3657600" y="5410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FontTx/>
              <a:buNone/>
            </a:pPr>
            <a:r>
              <a:rPr lang="de-DE" altLang="de-DE">
                <a:solidFill>
                  <a:schemeClr val="tx1"/>
                </a:solidFill>
                <a:latin typeface="Arial Unicode MS" panose="020B0604020202020204" pitchFamily="34" charset="-128"/>
              </a:rPr>
              <a:t>Durchführung</a:t>
            </a:r>
          </a:p>
        </p:txBody>
      </p:sp>
      <p:sp>
        <p:nvSpPr>
          <p:cNvPr id="23568"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8D179CF8-2549-448E-A1AB-419B70BA8FAF}" type="slidenum">
              <a:rPr lang="de-DE" altLang="de-DE" sz="1400" smtClean="0">
                <a:solidFill>
                  <a:schemeClr val="tx1"/>
                </a:solidFill>
              </a:rPr>
              <a:pPr>
                <a:spcBef>
                  <a:spcPct val="0"/>
                </a:spcBef>
                <a:buFontTx/>
                <a:buNone/>
              </a:pPr>
              <a:t>13</a:t>
            </a:fld>
            <a:endParaRPr lang="de-DE" altLang="de-DE" sz="140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24579" name="Rectangle 2"/>
          <p:cNvSpPr>
            <a:spLocks noGrp="1" noChangeArrowheads="1"/>
          </p:cNvSpPr>
          <p:nvPr>
            <p:ph type="title"/>
          </p:nvPr>
        </p:nvSpPr>
        <p:spPr/>
        <p:txBody>
          <a:bodyPr/>
          <a:lstStyle/>
          <a:p>
            <a:pPr eaLnBrk="1" hangingPunct="1"/>
            <a:r>
              <a:rPr lang="de-DE" altLang="de-DE" smtClean="0"/>
              <a:t>Regressansprüche</a:t>
            </a:r>
          </a:p>
        </p:txBody>
      </p:sp>
      <p:sp>
        <p:nvSpPr>
          <p:cNvPr id="24580" name="Rectangle 3"/>
          <p:cNvSpPr>
            <a:spLocks noGrp="1" noChangeArrowheads="1"/>
          </p:cNvSpPr>
          <p:nvPr>
            <p:ph idx="1"/>
          </p:nvPr>
        </p:nvSpPr>
        <p:spPr>
          <a:xfrm>
            <a:off x="838200" y="1828800"/>
            <a:ext cx="7772400" cy="4114800"/>
          </a:xfrm>
        </p:spPr>
        <p:txBody>
          <a:bodyPr/>
          <a:lstStyle/>
          <a:p>
            <a:pPr eaLnBrk="1" hangingPunct="1">
              <a:buFontTx/>
              <a:buNone/>
            </a:pPr>
            <a:r>
              <a:rPr lang="de-DE" altLang="de-DE" sz="2200" smtClean="0"/>
              <a:t>Wahlfreiheit der geschädigten Person,ob sie</a:t>
            </a:r>
          </a:p>
          <a:p>
            <a:pPr eaLnBrk="1" hangingPunct="1">
              <a:buFontTx/>
              <a:buBlip>
                <a:blip r:embed="rId2"/>
              </a:buBlip>
            </a:pPr>
            <a:r>
              <a:rPr lang="de-DE" altLang="de-DE" sz="2200" smtClean="0"/>
              <a:t>den Freiwilligen,</a:t>
            </a:r>
          </a:p>
          <a:p>
            <a:pPr eaLnBrk="1" hangingPunct="1">
              <a:buFontTx/>
              <a:buBlip>
                <a:blip r:embed="rId2"/>
              </a:buBlip>
            </a:pPr>
            <a:r>
              <a:rPr lang="de-DE" altLang="de-DE" sz="2200" smtClean="0"/>
              <a:t>den Träger des sozialen Dienstleistungsangebots </a:t>
            </a:r>
          </a:p>
          <a:p>
            <a:pPr eaLnBrk="1" hangingPunct="1">
              <a:buFontTx/>
              <a:buBlip>
                <a:blip r:embed="rId2"/>
              </a:buBlip>
            </a:pPr>
            <a:r>
              <a:rPr lang="de-DE" altLang="de-DE" sz="2200" smtClean="0"/>
              <a:t>oder beide</a:t>
            </a:r>
          </a:p>
          <a:p>
            <a:pPr eaLnBrk="1" hangingPunct="1">
              <a:buFontTx/>
              <a:buNone/>
            </a:pPr>
            <a:r>
              <a:rPr lang="de-DE" altLang="de-DE" sz="2200" smtClean="0"/>
              <a:t>in Regress nimmt.</a:t>
            </a:r>
          </a:p>
        </p:txBody>
      </p:sp>
      <p:sp>
        <p:nvSpPr>
          <p:cNvPr id="24581"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55B9772D-26B5-431D-BD51-FF2FD781D0B0}" type="slidenum">
              <a:rPr lang="de-DE" altLang="de-DE" sz="1400" smtClean="0">
                <a:solidFill>
                  <a:schemeClr val="tx1"/>
                </a:solidFill>
              </a:rPr>
              <a:pPr>
                <a:spcBef>
                  <a:spcPct val="0"/>
                </a:spcBef>
                <a:buFontTx/>
                <a:buNone/>
              </a:pPr>
              <a:t>14</a:t>
            </a:fld>
            <a:endParaRPr lang="de-DE" altLang="de-DE" sz="1400" smtClean="0">
              <a:solidFill>
                <a:schemeClr val="tx1"/>
              </a:solidFill>
            </a:endParaRPr>
          </a:p>
        </p:txBody>
      </p:sp>
      <p:pic>
        <p:nvPicPr>
          <p:cNvPr id="24582"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2131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1"/>
          <p:cNvSpPr>
            <a:spLocks noGrp="1"/>
          </p:cNvSpPr>
          <p:nvPr>
            <p:ph type="dt" sz="quarter" idx="10"/>
          </p:nvPr>
        </p:nvSpPr>
        <p:spPr/>
        <p:txBody>
          <a:bodyPr/>
          <a:lstStyle/>
          <a:p>
            <a:pPr>
              <a:defRPr/>
            </a:pPr>
            <a:r>
              <a:rPr lang="de-DE"/>
              <a:t> </a:t>
            </a:r>
          </a:p>
        </p:txBody>
      </p:sp>
      <p:sp>
        <p:nvSpPr>
          <p:cNvPr id="4" name="Datumsplatzhalter 3"/>
          <p:cNvSpPr txBox="1">
            <a:spLocks noGrp="1"/>
          </p:cNvSpPr>
          <p:nvPr/>
        </p:nvSpPr>
        <p:spPr bwMode="auto">
          <a:xfrm>
            <a:off x="685800" y="6096000"/>
            <a:ext cx="1143000" cy="609600"/>
          </a:xfrm>
          <a:prstGeom prst="rect">
            <a:avLst/>
          </a:prstGeom>
          <a:noFill/>
          <a:ln>
            <a:miter lim="800000"/>
            <a:headEnd/>
            <a:tailEnd/>
          </a:ln>
        </p:spPr>
        <p:txBody>
          <a:bodyPr/>
          <a:lstStyle/>
          <a:p>
            <a:pPr eaLnBrk="1" hangingPunct="1">
              <a:defRPr/>
            </a:pPr>
            <a:r>
              <a:rPr lang="de-DE" sz="1400">
                <a:solidFill>
                  <a:srgbClr val="333333"/>
                </a:solidFill>
                <a:latin typeface="+mn-lt"/>
                <a:cs typeface="Arial" pitchFamily="34" charset="0"/>
              </a:rPr>
              <a:t> </a:t>
            </a:r>
          </a:p>
        </p:txBody>
      </p:sp>
      <p:sp>
        <p:nvSpPr>
          <p:cNvPr id="25604" name="Rectangle 2"/>
          <p:cNvSpPr>
            <a:spLocks noGrp="1" noChangeArrowheads="1"/>
          </p:cNvSpPr>
          <p:nvPr>
            <p:ph type="title" idx="4294967295"/>
          </p:nvPr>
        </p:nvSpPr>
        <p:spPr/>
        <p:txBody>
          <a:bodyPr/>
          <a:lstStyle/>
          <a:p>
            <a:pPr eaLnBrk="1" hangingPunct="1"/>
            <a:r>
              <a:rPr lang="de-DE" altLang="de-DE" smtClean="0"/>
              <a:t>Vereinshaftpflichtversicherung</a:t>
            </a:r>
          </a:p>
        </p:txBody>
      </p:sp>
      <p:sp>
        <p:nvSpPr>
          <p:cNvPr id="25605" name="Rectangle 3"/>
          <p:cNvSpPr>
            <a:spLocks noGrp="1" noChangeArrowheads="1"/>
          </p:cNvSpPr>
          <p:nvPr>
            <p:ph type="body" idx="4294967295"/>
          </p:nvPr>
        </p:nvSpPr>
        <p:spPr/>
        <p:txBody>
          <a:bodyPr/>
          <a:lstStyle/>
          <a:p>
            <a:pPr eaLnBrk="1" hangingPunct="1">
              <a:buFontTx/>
              <a:buBlip>
                <a:blip r:embed="rId2"/>
              </a:buBlip>
            </a:pPr>
            <a:r>
              <a:rPr lang="de-DE" altLang="de-DE" sz="2200" smtClean="0"/>
              <a:t>Üblicherweise Angebot für Träger mit eigener Rechtspersönlichkeit (z.B. e.V. oder gGmbH)</a:t>
            </a:r>
          </a:p>
          <a:p>
            <a:pPr eaLnBrk="1" hangingPunct="1">
              <a:buFontTx/>
              <a:buBlip>
                <a:blip r:embed="rId2"/>
              </a:buBlip>
            </a:pPr>
            <a:r>
              <a:rPr lang="de-DE" altLang="de-DE" sz="2200" smtClean="0"/>
              <a:t>Deckt alle Grade der Fahrlässigkeit ab</a:t>
            </a:r>
          </a:p>
          <a:p>
            <a:pPr eaLnBrk="1" hangingPunct="1">
              <a:buFontTx/>
              <a:buBlip>
                <a:blip r:embed="rId2"/>
              </a:buBlip>
            </a:pPr>
            <a:r>
              <a:rPr lang="de-DE" altLang="de-DE" sz="2200" smtClean="0"/>
              <a:t>Beinhaltet Rechtsschutz zur Abwehr </a:t>
            </a:r>
            <a:br>
              <a:rPr lang="de-DE" altLang="de-DE" sz="2200" smtClean="0"/>
            </a:br>
            <a:r>
              <a:rPr lang="de-DE" altLang="de-DE" sz="2200" smtClean="0"/>
              <a:t>unberechtigter Ansprüche</a:t>
            </a:r>
          </a:p>
          <a:p>
            <a:pPr eaLnBrk="1" hangingPunct="1">
              <a:buFontTx/>
              <a:buBlip>
                <a:blip r:embed="rId2"/>
              </a:buBlip>
            </a:pPr>
            <a:r>
              <a:rPr lang="de-DE" altLang="de-DE" sz="2200" smtClean="0"/>
              <a:t>Sollte „hauptamtlich, nebenamtlich und </a:t>
            </a:r>
            <a:br>
              <a:rPr lang="de-DE" altLang="de-DE" sz="2200" smtClean="0"/>
            </a:br>
            <a:r>
              <a:rPr lang="de-DE" altLang="de-DE" sz="2200" smtClean="0"/>
              <a:t>ehrenamtlich Tätige“ im „Versicherten </a:t>
            </a:r>
            <a:br>
              <a:rPr lang="de-DE" altLang="de-DE" sz="2200" smtClean="0"/>
            </a:br>
            <a:r>
              <a:rPr lang="de-DE" altLang="de-DE" sz="2200" smtClean="0"/>
              <a:t>Personenkreis“ umfassen</a:t>
            </a:r>
          </a:p>
          <a:p>
            <a:pPr eaLnBrk="1" hangingPunct="1">
              <a:buFontTx/>
              <a:buBlip>
                <a:blip r:embed="rId2"/>
              </a:buBlip>
            </a:pPr>
            <a:r>
              <a:rPr lang="de-DE" altLang="de-DE" sz="2200" smtClean="0"/>
              <a:t>Sollte im Hinblick auf die AHB (Allgemeine Haftpflichtversicherungsbedingungen) genau geprüft werden</a:t>
            </a:r>
          </a:p>
        </p:txBody>
      </p:sp>
      <p:sp>
        <p:nvSpPr>
          <p:cNvPr id="25606"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6A1262EA-B17C-4200-8BDC-A70131BA94FC}" type="slidenum">
              <a:rPr lang="de-DE" altLang="de-DE" sz="1400" smtClean="0">
                <a:solidFill>
                  <a:schemeClr val="tx1"/>
                </a:solidFill>
              </a:rPr>
              <a:pPr>
                <a:spcBef>
                  <a:spcPct val="0"/>
                </a:spcBef>
                <a:buFontTx/>
                <a:buNone/>
              </a:pPr>
              <a:t>15</a:t>
            </a:fld>
            <a:endParaRPr lang="de-DE" altLang="de-DE" sz="1400" smtClean="0">
              <a:solidFill>
                <a:schemeClr val="tx1"/>
              </a:solidFill>
            </a:endParaRPr>
          </a:p>
        </p:txBody>
      </p:sp>
      <p:pic>
        <p:nvPicPr>
          <p:cNvPr id="25607" name="Grafik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2205038"/>
            <a:ext cx="20113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26627" name="Rectangle 2"/>
          <p:cNvSpPr>
            <a:spLocks noGrp="1" noChangeArrowheads="1"/>
          </p:cNvSpPr>
          <p:nvPr>
            <p:ph type="title"/>
          </p:nvPr>
        </p:nvSpPr>
        <p:spPr/>
        <p:txBody>
          <a:bodyPr/>
          <a:lstStyle/>
          <a:p>
            <a:pPr eaLnBrk="1" hangingPunct="1"/>
            <a:r>
              <a:rPr lang="de-DE" altLang="de-DE" smtClean="0"/>
              <a:t>Weitere mögliche Versicherungen</a:t>
            </a:r>
          </a:p>
        </p:txBody>
      </p:sp>
      <p:sp>
        <p:nvSpPr>
          <p:cNvPr id="26628" name="Rectangle 3"/>
          <p:cNvSpPr>
            <a:spLocks noGrp="1" noChangeArrowheads="1"/>
          </p:cNvSpPr>
          <p:nvPr>
            <p:ph type="body" idx="1"/>
          </p:nvPr>
        </p:nvSpPr>
        <p:spPr/>
        <p:txBody>
          <a:bodyPr/>
          <a:lstStyle/>
          <a:p>
            <a:pPr eaLnBrk="1" hangingPunct="1">
              <a:buFontTx/>
              <a:buBlip>
                <a:blip r:embed="rId2"/>
              </a:buBlip>
            </a:pPr>
            <a:r>
              <a:rPr lang="de-DE" altLang="de-DE" sz="2200" smtClean="0"/>
              <a:t>Veranstalterhaftplichtversicherung (bei regelmäßigen Veranstaltungen auch als Bestandteil der Vereinshaftpflichtversicherung möglich)</a:t>
            </a:r>
          </a:p>
          <a:p>
            <a:pPr eaLnBrk="1" hangingPunct="1">
              <a:buFontTx/>
              <a:buBlip>
                <a:blip r:embed="rId2"/>
              </a:buBlip>
            </a:pPr>
            <a:r>
              <a:rPr lang="de-DE" altLang="de-DE" sz="2200" smtClean="0"/>
              <a:t>Vermögensschadenhaftpflichtversicherung</a:t>
            </a:r>
          </a:p>
          <a:p>
            <a:pPr eaLnBrk="1" hangingPunct="1">
              <a:buFontTx/>
              <a:buBlip>
                <a:blip r:embed="rId2"/>
              </a:buBlip>
            </a:pPr>
            <a:r>
              <a:rPr lang="de-DE" altLang="de-DE" sz="2200" smtClean="0"/>
              <a:t>Vertrauensschadenhaftpflichtversicherung</a:t>
            </a:r>
          </a:p>
        </p:txBody>
      </p:sp>
      <p:pic>
        <p:nvPicPr>
          <p:cNvPr id="26629" name="Grafik 1"/>
          <p:cNvPicPr>
            <a:picLocks noChangeAspect="1"/>
          </p:cNvPicPr>
          <p:nvPr/>
        </p:nvPicPr>
        <p:blipFill>
          <a:blip r:embed="rId3">
            <a:extLst>
              <a:ext uri="{28A0092B-C50C-407E-A947-70E740481C1C}">
                <a14:useLocalDpi xmlns:a14="http://schemas.microsoft.com/office/drawing/2010/main" val="0"/>
              </a:ext>
            </a:extLst>
          </a:blip>
          <a:srcRect l="28514" r="17813"/>
          <a:stretch>
            <a:fillRect/>
          </a:stretch>
        </p:blipFill>
        <p:spPr bwMode="auto">
          <a:xfrm>
            <a:off x="6618288" y="2565400"/>
            <a:ext cx="176371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27651" name="Rectangle 2"/>
          <p:cNvSpPr>
            <a:spLocks noGrp="1" noChangeArrowheads="1"/>
          </p:cNvSpPr>
          <p:nvPr>
            <p:ph type="title"/>
          </p:nvPr>
        </p:nvSpPr>
        <p:spPr/>
        <p:txBody>
          <a:bodyPr/>
          <a:lstStyle/>
          <a:p>
            <a:pPr eaLnBrk="1" hangingPunct="1"/>
            <a:r>
              <a:rPr lang="de-DE" altLang="de-DE" smtClean="0"/>
              <a:t>Hessischer Sammelvertrag</a:t>
            </a:r>
          </a:p>
        </p:txBody>
      </p:sp>
      <p:sp>
        <p:nvSpPr>
          <p:cNvPr id="27652" name="Rectangle 3"/>
          <p:cNvSpPr>
            <a:spLocks noGrp="1" noChangeArrowheads="1"/>
          </p:cNvSpPr>
          <p:nvPr>
            <p:ph type="body" idx="1"/>
          </p:nvPr>
        </p:nvSpPr>
        <p:spPr>
          <a:xfrm>
            <a:off x="539750" y="2205038"/>
            <a:ext cx="8001000" cy="4343400"/>
          </a:xfrm>
        </p:spPr>
        <p:txBody>
          <a:bodyPr/>
          <a:lstStyle/>
          <a:p>
            <a:pPr eaLnBrk="1" hangingPunct="1">
              <a:spcBef>
                <a:spcPct val="40000"/>
              </a:spcBef>
              <a:buFontTx/>
              <a:buNone/>
            </a:pPr>
            <a:r>
              <a:rPr lang="de-DE" altLang="de-DE" smtClean="0"/>
              <a:t>Voraussetzungen:</a:t>
            </a:r>
          </a:p>
          <a:p>
            <a:pPr eaLnBrk="1" hangingPunct="1">
              <a:buFontTx/>
              <a:buBlip>
                <a:blip r:embed="rId3"/>
              </a:buBlip>
            </a:pPr>
            <a:r>
              <a:rPr lang="de-DE" altLang="de-DE" sz="2200" smtClean="0"/>
              <a:t>Die Tätigkeit findet in einer rechtlich unselbstständigen Vereinigung statt (Vermögen des e.V. ist nicht versichert)</a:t>
            </a:r>
          </a:p>
          <a:p>
            <a:pPr eaLnBrk="1" hangingPunct="1">
              <a:buFontTx/>
              <a:buBlip>
                <a:blip r:embed="rId3"/>
              </a:buBlip>
            </a:pPr>
            <a:r>
              <a:rPr lang="de-DE" altLang="de-DE" sz="2200" smtClean="0"/>
              <a:t>Die Tätigkeit erfolgt in Hessen oder geht von hier aus</a:t>
            </a:r>
          </a:p>
          <a:p>
            <a:pPr eaLnBrk="1" hangingPunct="1">
              <a:buFontTx/>
              <a:buBlip>
                <a:blip r:embed="rId3"/>
              </a:buBlip>
            </a:pPr>
            <a:r>
              <a:rPr lang="de-DE" altLang="de-DE" sz="2200" smtClean="0"/>
              <a:t>Es besteht keine vorrangige Haftpflichtversicherung </a:t>
            </a:r>
            <a:br>
              <a:rPr lang="de-DE" altLang="de-DE" sz="2200" smtClean="0"/>
            </a:br>
            <a:r>
              <a:rPr lang="de-DE" altLang="de-DE" sz="2200" smtClean="0"/>
              <a:t>(z. B. eine Vereinshaftpflichtversicherung </a:t>
            </a:r>
            <a:br>
              <a:rPr lang="de-DE" altLang="de-DE" sz="2200" smtClean="0"/>
            </a:br>
            <a:r>
              <a:rPr lang="de-DE" altLang="de-DE" sz="2200" smtClean="0"/>
              <a:t>oder private Haftpflichtversicherung, die </a:t>
            </a:r>
            <a:br>
              <a:rPr lang="de-DE" altLang="de-DE" sz="2200" smtClean="0"/>
            </a:br>
            <a:r>
              <a:rPr lang="de-DE" altLang="de-DE" sz="2200" smtClean="0"/>
              <a:t>Schäden im Ehrenamt deckt)</a:t>
            </a:r>
          </a:p>
        </p:txBody>
      </p:sp>
      <p:sp>
        <p:nvSpPr>
          <p:cNvPr id="6" name="Inhaltsplatzhalter 3"/>
          <p:cNvSpPr txBox="1">
            <a:spLocks/>
          </p:cNvSpPr>
          <p:nvPr/>
        </p:nvSpPr>
        <p:spPr>
          <a:xfrm>
            <a:off x="6154738" y="4905375"/>
            <a:ext cx="2601912" cy="1522413"/>
          </a:xfrm>
          <a:prstGeom prst="rect">
            <a:avLst/>
          </a:prstGeom>
          <a:solidFill>
            <a:srgbClr val="FFFFFF"/>
          </a:solidFill>
          <a:ln w="38100" cap="rnd" cmpd="sng" algn="ctr">
            <a:solidFill>
              <a:srgbClr val="EF755F">
                <a:lumMod val="50000"/>
              </a:srgbClr>
            </a:solidFill>
            <a:prstDash val="solid"/>
          </a:ln>
          <a:effectLst/>
        </p:spPr>
        <p:txBody>
          <a:bodyPr>
            <a:normAutofit/>
          </a:bodyPr>
          <a:lstStyle/>
          <a:p>
            <a:pPr marL="92075" defTabSz="457200" eaLnBrk="1" fontAlgn="auto" hangingPunct="1">
              <a:spcBef>
                <a:spcPct val="20000"/>
              </a:spcBef>
              <a:spcAft>
                <a:spcPts val="600"/>
              </a:spcAft>
              <a:buClr>
                <a:srgbClr val="153DAF"/>
              </a:buClr>
              <a:defRPr/>
            </a:pPr>
            <a:r>
              <a:rPr lang="en-US" sz="1800" kern="0" dirty="0">
                <a:solidFill>
                  <a:srgbClr val="EF755F">
                    <a:lumMod val="50000"/>
                  </a:srgbClr>
                </a:solidFill>
                <a:latin typeface="Calibri"/>
                <a:cs typeface="+mn-cs"/>
              </a:rPr>
              <a:t>Hotline:</a:t>
            </a:r>
          </a:p>
          <a:p>
            <a:pPr marL="92075" defTabSz="457200" eaLnBrk="1" fontAlgn="auto" hangingPunct="1">
              <a:spcBef>
                <a:spcPct val="20000"/>
              </a:spcBef>
              <a:spcAft>
                <a:spcPts val="600"/>
              </a:spcAft>
              <a:buClr>
                <a:srgbClr val="153DAF"/>
              </a:buClr>
              <a:defRPr/>
            </a:pPr>
            <a:r>
              <a:rPr lang="en-US" sz="1800" kern="0" dirty="0">
                <a:solidFill>
                  <a:srgbClr val="EF755F">
                    <a:lumMod val="50000"/>
                  </a:srgbClr>
                </a:solidFill>
                <a:latin typeface="Calibri"/>
                <a:cs typeface="+mn-cs"/>
              </a:rPr>
              <a:t>Axel </a:t>
            </a:r>
            <a:r>
              <a:rPr lang="en-US" sz="1800" kern="0" dirty="0" err="1">
                <a:solidFill>
                  <a:srgbClr val="EF755F">
                    <a:lumMod val="50000"/>
                  </a:srgbClr>
                </a:solidFill>
                <a:latin typeface="Calibri"/>
                <a:cs typeface="+mn-cs"/>
              </a:rPr>
              <a:t>Tunsch</a:t>
            </a:r>
            <a:r>
              <a:rPr lang="en-US" sz="1800" kern="0" dirty="0">
                <a:solidFill>
                  <a:srgbClr val="EF755F">
                    <a:lumMod val="50000"/>
                  </a:srgbClr>
                </a:solidFill>
                <a:latin typeface="Calibri"/>
                <a:cs typeface="+mn-cs"/>
              </a:rPr>
              <a:t>, SV Wiesbaden</a:t>
            </a:r>
          </a:p>
          <a:p>
            <a:pPr marL="92075" defTabSz="457200" eaLnBrk="1" fontAlgn="auto" hangingPunct="1">
              <a:spcBef>
                <a:spcPct val="20000"/>
              </a:spcBef>
              <a:spcAft>
                <a:spcPts val="600"/>
              </a:spcAft>
              <a:buClr>
                <a:srgbClr val="153DAF"/>
              </a:buClr>
              <a:defRPr/>
            </a:pPr>
            <a:r>
              <a:rPr lang="en-US" sz="1800" kern="0" dirty="0">
                <a:solidFill>
                  <a:srgbClr val="EF755F">
                    <a:lumMod val="50000"/>
                  </a:srgbClr>
                </a:solidFill>
                <a:latin typeface="Calibri"/>
                <a:cs typeface="+mn-cs"/>
              </a:rPr>
              <a:t>0611-1782531</a:t>
            </a:r>
          </a:p>
        </p:txBody>
      </p:sp>
      <p:pic>
        <p:nvPicPr>
          <p:cNvPr id="27654"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3538" y="3500438"/>
            <a:ext cx="11144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29699" name="Rectangle 2"/>
          <p:cNvSpPr>
            <a:spLocks noGrp="1" noChangeArrowheads="1"/>
          </p:cNvSpPr>
          <p:nvPr>
            <p:ph type="ctrTitle"/>
          </p:nvPr>
        </p:nvSpPr>
        <p:spPr>
          <a:xfrm>
            <a:off x="827088" y="628650"/>
            <a:ext cx="7772400" cy="1143000"/>
          </a:xfrm>
        </p:spPr>
        <p:txBody>
          <a:bodyPr/>
          <a:lstStyle/>
          <a:p>
            <a:pPr eaLnBrk="1" hangingPunct="1"/>
            <a:r>
              <a:rPr lang="de-DE" altLang="de-DE" smtClean="0"/>
              <a:t>Finanzielle Nachteile bei selbst verursachten Verkehrsunfällen</a:t>
            </a:r>
          </a:p>
        </p:txBody>
      </p:sp>
      <p:sp>
        <p:nvSpPr>
          <p:cNvPr id="29700"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D86E2C99-06EA-43E4-8A1C-8AA08084663F}" type="slidenum">
              <a:rPr lang="de-DE" altLang="de-DE" sz="1400" smtClean="0">
                <a:solidFill>
                  <a:schemeClr val="tx1"/>
                </a:solidFill>
              </a:rPr>
              <a:pPr>
                <a:spcBef>
                  <a:spcPct val="0"/>
                </a:spcBef>
                <a:buFontTx/>
                <a:buNone/>
              </a:pPr>
              <a:t>18</a:t>
            </a:fld>
            <a:endParaRPr lang="de-DE" altLang="de-DE" sz="1400" smtClean="0">
              <a:solidFill>
                <a:schemeClr val="tx1"/>
              </a:solidFill>
            </a:endParaRPr>
          </a:p>
        </p:txBody>
      </p:sp>
      <p:pic>
        <p:nvPicPr>
          <p:cNvPr id="2970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2287588"/>
            <a:ext cx="528002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30723" name="Rectangle 2"/>
          <p:cNvSpPr>
            <a:spLocks noGrp="1" noChangeArrowheads="1"/>
          </p:cNvSpPr>
          <p:nvPr>
            <p:ph type="title"/>
          </p:nvPr>
        </p:nvSpPr>
        <p:spPr/>
        <p:txBody>
          <a:bodyPr/>
          <a:lstStyle/>
          <a:p>
            <a:pPr eaLnBrk="1" hangingPunct="1"/>
            <a:r>
              <a:rPr lang="de-DE" altLang="de-DE" smtClean="0"/>
              <a:t>Risiken im Straßenverkehr</a:t>
            </a:r>
          </a:p>
        </p:txBody>
      </p:sp>
      <p:pic>
        <p:nvPicPr>
          <p:cNvPr id="30724"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565400"/>
            <a:ext cx="42926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3"/>
          <p:cNvSpPr>
            <a:spLocks noGrp="1" noChangeArrowheads="1"/>
          </p:cNvSpPr>
          <p:nvPr>
            <p:ph type="body" idx="1"/>
          </p:nvPr>
        </p:nvSpPr>
        <p:spPr>
          <a:xfrm>
            <a:off x="539750" y="1981200"/>
            <a:ext cx="7772400" cy="4114800"/>
          </a:xfrm>
        </p:spPr>
        <p:txBody>
          <a:bodyPr/>
          <a:lstStyle/>
          <a:p>
            <a:pPr eaLnBrk="1" hangingPunct="1">
              <a:spcBef>
                <a:spcPct val="0"/>
              </a:spcBef>
              <a:buFontTx/>
              <a:buNone/>
            </a:pPr>
            <a:r>
              <a:rPr lang="de-DE" altLang="de-DE" sz="2200" smtClean="0"/>
              <a:t>Mögliche Nachteile für den Besitzer eines Pkw  bei </a:t>
            </a:r>
          </a:p>
          <a:p>
            <a:pPr eaLnBrk="1" hangingPunct="1">
              <a:spcBef>
                <a:spcPct val="0"/>
              </a:spcBef>
              <a:buFontTx/>
              <a:buNone/>
            </a:pPr>
            <a:r>
              <a:rPr lang="de-DE" altLang="de-DE" sz="2200" smtClean="0"/>
              <a:t>einem selbst verursachten Unfall bei Ausübung </a:t>
            </a:r>
          </a:p>
          <a:p>
            <a:pPr eaLnBrk="1" hangingPunct="1">
              <a:spcBef>
                <a:spcPct val="0"/>
              </a:spcBef>
              <a:buFontTx/>
              <a:buNone/>
            </a:pPr>
            <a:r>
              <a:rPr lang="de-DE" altLang="de-DE" sz="2200" smtClean="0"/>
              <a:t>einer Freiwilligenarbeit:</a:t>
            </a:r>
          </a:p>
          <a:p>
            <a:pPr eaLnBrk="1" hangingPunct="1">
              <a:buFontTx/>
              <a:buBlip>
                <a:blip r:embed="rId4"/>
              </a:buBlip>
            </a:pPr>
            <a:r>
              <a:rPr lang="de-DE" altLang="de-DE" sz="2200" smtClean="0"/>
              <a:t>Sachschaden am Auto</a:t>
            </a:r>
          </a:p>
          <a:p>
            <a:pPr eaLnBrk="1" hangingPunct="1">
              <a:buFontTx/>
              <a:buBlip>
                <a:blip r:embed="rId4"/>
              </a:buBlip>
            </a:pPr>
            <a:r>
              <a:rPr lang="de-DE" altLang="de-DE" sz="2200" smtClean="0"/>
              <a:t>höhere Prämien</a:t>
            </a:r>
          </a:p>
          <a:p>
            <a:pPr eaLnBrk="1" hangingPunct="1">
              <a:buFontTx/>
              <a:buBlip>
                <a:blip r:embed="rId4"/>
              </a:buBlip>
            </a:pPr>
            <a:r>
              <a:rPr lang="de-DE" altLang="de-DE" sz="2200" smtClean="0"/>
              <a:t>Selbstbehalt bei der Kaskoversicherung</a:t>
            </a:r>
          </a:p>
        </p:txBody>
      </p:sp>
      <p:sp>
        <p:nvSpPr>
          <p:cNvPr id="30726"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5"/>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EE101790-7952-4811-BF32-20BB12E62FC8}" type="slidenum">
              <a:rPr lang="de-DE" altLang="de-DE" sz="1400" smtClean="0">
                <a:solidFill>
                  <a:schemeClr val="tx1"/>
                </a:solidFill>
              </a:rPr>
              <a:pPr>
                <a:spcBef>
                  <a:spcPct val="0"/>
                </a:spcBef>
                <a:buFontTx/>
                <a:buNone/>
              </a:pPr>
              <a:t>19</a:t>
            </a:fld>
            <a:endParaRPr lang="de-DE" altLang="de-DE" sz="1400" smtClean="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6147" name="Rectangle 2"/>
          <p:cNvSpPr>
            <a:spLocks noGrp="1" noChangeArrowheads="1"/>
          </p:cNvSpPr>
          <p:nvPr>
            <p:ph type="title"/>
          </p:nvPr>
        </p:nvSpPr>
        <p:spPr/>
        <p:txBody>
          <a:bodyPr/>
          <a:lstStyle/>
          <a:p>
            <a:pPr eaLnBrk="1" hangingPunct="1"/>
            <a:r>
              <a:rPr lang="de-DE" altLang="de-DE" smtClean="0"/>
              <a:t>Mögliche Schäden bei der </a:t>
            </a:r>
            <a:br>
              <a:rPr lang="de-DE" altLang="de-DE" smtClean="0"/>
            </a:br>
            <a:r>
              <a:rPr lang="de-DE" altLang="de-DE" smtClean="0"/>
              <a:t>Ausübung einer Freiwilligenarbeit</a:t>
            </a:r>
          </a:p>
        </p:txBody>
      </p:sp>
      <p:sp>
        <p:nvSpPr>
          <p:cNvPr id="6148" name="Rectangle 3"/>
          <p:cNvSpPr>
            <a:spLocks noGrp="1" noChangeArrowheads="1"/>
          </p:cNvSpPr>
          <p:nvPr>
            <p:ph type="body" idx="1"/>
          </p:nvPr>
        </p:nvSpPr>
        <p:spPr>
          <a:xfrm>
            <a:off x="827088" y="2200275"/>
            <a:ext cx="7924800" cy="3657600"/>
          </a:xfrm>
        </p:spPr>
        <p:txBody>
          <a:bodyPr/>
          <a:lstStyle/>
          <a:p>
            <a:pPr eaLnBrk="1" hangingPunct="1">
              <a:spcBef>
                <a:spcPct val="40000"/>
              </a:spcBef>
              <a:buFontTx/>
              <a:buBlip>
                <a:blip r:embed="rId3"/>
              </a:buBlip>
            </a:pPr>
            <a:r>
              <a:rPr lang="de-DE" altLang="de-DE" sz="2200" smtClean="0"/>
              <a:t>Engagierte können Opfer eines körperlichen Schadens werden</a:t>
            </a:r>
          </a:p>
          <a:p>
            <a:pPr eaLnBrk="1" hangingPunct="1">
              <a:spcBef>
                <a:spcPct val="40000"/>
              </a:spcBef>
              <a:buFontTx/>
              <a:buBlip>
                <a:blip r:embed="rId3"/>
              </a:buBlip>
            </a:pPr>
            <a:r>
              <a:rPr lang="de-DE" altLang="de-DE" sz="2200" smtClean="0"/>
              <a:t>Engagierte können Schäden verursachen</a:t>
            </a:r>
          </a:p>
          <a:p>
            <a:pPr eaLnBrk="1" hangingPunct="1">
              <a:spcBef>
                <a:spcPct val="40000"/>
              </a:spcBef>
              <a:buFontTx/>
              <a:buBlip>
                <a:blip r:embed="rId3"/>
              </a:buBlip>
            </a:pPr>
            <a:r>
              <a:rPr lang="de-DE" altLang="de-DE" sz="2200" smtClean="0"/>
              <a:t>Engagierte können finanzielle Nachteile </a:t>
            </a:r>
            <a:br>
              <a:rPr lang="de-DE" altLang="de-DE" sz="2200" smtClean="0"/>
            </a:br>
            <a:r>
              <a:rPr lang="de-DE" altLang="de-DE" sz="2200" smtClean="0"/>
              <a:t>durch selbst verursachte Unfälle mit dem </a:t>
            </a:r>
            <a:br>
              <a:rPr lang="de-DE" altLang="de-DE" sz="2200" smtClean="0"/>
            </a:br>
            <a:r>
              <a:rPr lang="de-DE" altLang="de-DE" sz="2200" smtClean="0"/>
              <a:t>privaten Pkw erleiden</a:t>
            </a:r>
          </a:p>
        </p:txBody>
      </p:sp>
      <p:sp>
        <p:nvSpPr>
          <p:cNvPr id="6149"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83500D86-AEC6-45DB-8D5E-A7B21F0928D7}" type="slidenum">
              <a:rPr lang="de-DE" altLang="de-DE" sz="1400" smtClean="0">
                <a:solidFill>
                  <a:schemeClr val="tx1"/>
                </a:solidFill>
              </a:rPr>
              <a:pPr>
                <a:spcBef>
                  <a:spcPct val="0"/>
                </a:spcBef>
                <a:buFontTx/>
                <a:buNone/>
              </a:pPr>
              <a:t>2</a:t>
            </a:fld>
            <a:endParaRPr lang="de-DE" altLang="de-DE" sz="1400" smtClean="0">
              <a:solidFill>
                <a:schemeClr val="tx1"/>
              </a:solidFill>
            </a:endParaRPr>
          </a:p>
        </p:txBody>
      </p:sp>
      <p:pic>
        <p:nvPicPr>
          <p:cNvPr id="6150" name="Picture 9" descr="Warnung, Vorsicht, Alarm, Icon, Medien, Bi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1438" y="3644900"/>
            <a:ext cx="21685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32771" name="Rectangle 2"/>
          <p:cNvSpPr>
            <a:spLocks noGrp="1" noChangeArrowheads="1"/>
          </p:cNvSpPr>
          <p:nvPr>
            <p:ph type="title"/>
          </p:nvPr>
        </p:nvSpPr>
        <p:spPr/>
        <p:txBody>
          <a:bodyPr/>
          <a:lstStyle/>
          <a:p>
            <a:pPr eaLnBrk="1" hangingPunct="1"/>
            <a:r>
              <a:rPr lang="de-DE" altLang="de-DE" smtClean="0"/>
              <a:t>Möglichkeiten der Absicherung</a:t>
            </a:r>
          </a:p>
        </p:txBody>
      </p:sp>
      <p:sp>
        <p:nvSpPr>
          <p:cNvPr id="32772" name="Rectangle 3"/>
          <p:cNvSpPr>
            <a:spLocks noGrp="1" noChangeArrowheads="1"/>
          </p:cNvSpPr>
          <p:nvPr>
            <p:ph type="body" idx="1"/>
          </p:nvPr>
        </p:nvSpPr>
        <p:spPr>
          <a:xfrm>
            <a:off x="684213" y="1916113"/>
            <a:ext cx="8134350" cy="4572000"/>
          </a:xfrm>
        </p:spPr>
        <p:txBody>
          <a:bodyPr/>
          <a:lstStyle/>
          <a:p>
            <a:pPr eaLnBrk="1" hangingPunct="1">
              <a:buFontTx/>
              <a:buNone/>
            </a:pPr>
            <a:r>
              <a:rPr lang="de-DE" altLang="de-DE" sz="2200" smtClean="0"/>
              <a:t>„Dienstreisekasko- mit Rabattverlustversicherung“:</a:t>
            </a:r>
          </a:p>
          <a:p>
            <a:pPr eaLnBrk="1" hangingPunct="1">
              <a:buFontTx/>
              <a:buBlip>
                <a:blip r:embed="rId3"/>
              </a:buBlip>
            </a:pPr>
            <a:r>
              <a:rPr lang="de-DE" altLang="de-DE" sz="2200" smtClean="0"/>
              <a:t>gleicht finanzielle Nachteile mit einer Einmal-Zahlung aus</a:t>
            </a:r>
          </a:p>
          <a:p>
            <a:pPr eaLnBrk="1" hangingPunct="1">
              <a:buFontTx/>
              <a:buBlip>
                <a:blip r:embed="rId3"/>
              </a:buBlip>
            </a:pPr>
            <a:r>
              <a:rPr lang="de-DE" altLang="de-DE" sz="2200" smtClean="0"/>
              <a:t>kalkuliert z. B. auf Basis jährlich </a:t>
            </a:r>
            <a:br>
              <a:rPr lang="de-DE" altLang="de-DE" sz="2200" smtClean="0"/>
            </a:br>
            <a:r>
              <a:rPr lang="de-DE" altLang="de-DE" sz="2200" smtClean="0"/>
              <a:t>gefahrener Kilometer </a:t>
            </a:r>
          </a:p>
          <a:p>
            <a:pPr eaLnBrk="1" hangingPunct="1">
              <a:buFontTx/>
              <a:buBlip>
                <a:blip r:embed="rId3"/>
              </a:buBlip>
            </a:pPr>
            <a:r>
              <a:rPr lang="de-DE" altLang="de-DE" sz="2200" smtClean="0"/>
              <a:t>lässt sich durch Anmeldung von Fahrten </a:t>
            </a:r>
            <a:br>
              <a:rPr lang="de-DE" altLang="de-DE" sz="2200" smtClean="0"/>
            </a:br>
            <a:r>
              <a:rPr lang="de-DE" altLang="de-DE" sz="2200" smtClean="0"/>
              <a:t>preislich reduzieren</a:t>
            </a:r>
          </a:p>
        </p:txBody>
      </p:sp>
      <p:pic>
        <p:nvPicPr>
          <p:cNvPr id="32773" name="Grafik 2"/>
          <p:cNvPicPr>
            <a:picLocks noChangeAspect="1"/>
          </p:cNvPicPr>
          <p:nvPr/>
        </p:nvPicPr>
        <p:blipFill>
          <a:blip r:embed="rId4" cstate="print">
            <a:extLst>
              <a:ext uri="{28A0092B-C50C-407E-A947-70E740481C1C}">
                <a14:useLocalDpi xmlns:a14="http://schemas.microsoft.com/office/drawing/2010/main" val="0"/>
              </a:ext>
            </a:extLst>
          </a:blip>
          <a:srcRect l="18500" r="34251"/>
          <a:stretch>
            <a:fillRect/>
          </a:stretch>
        </p:blipFill>
        <p:spPr bwMode="auto">
          <a:xfrm>
            <a:off x="7019925" y="2997200"/>
            <a:ext cx="13874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34819" name="Rectangle 2"/>
          <p:cNvSpPr>
            <a:spLocks noGrp="1" noChangeArrowheads="1"/>
          </p:cNvSpPr>
          <p:nvPr>
            <p:ph type="title"/>
          </p:nvPr>
        </p:nvSpPr>
        <p:spPr/>
        <p:txBody>
          <a:bodyPr/>
          <a:lstStyle/>
          <a:p>
            <a:pPr eaLnBrk="1" hangingPunct="1"/>
            <a:r>
              <a:rPr lang="de-DE" altLang="de-DE" smtClean="0"/>
              <a:t>Was tun?</a:t>
            </a:r>
          </a:p>
        </p:txBody>
      </p:sp>
      <p:sp>
        <p:nvSpPr>
          <p:cNvPr id="34820" name="Rectangle 3"/>
          <p:cNvSpPr>
            <a:spLocks noGrp="1" noChangeArrowheads="1"/>
          </p:cNvSpPr>
          <p:nvPr>
            <p:ph type="body" idx="1"/>
          </p:nvPr>
        </p:nvSpPr>
        <p:spPr>
          <a:xfrm>
            <a:off x="684213" y="1916113"/>
            <a:ext cx="8134350" cy="4572000"/>
          </a:xfrm>
        </p:spPr>
        <p:txBody>
          <a:bodyPr/>
          <a:lstStyle/>
          <a:p>
            <a:pPr eaLnBrk="1" hangingPunct="1">
              <a:buFontTx/>
              <a:buBlip>
                <a:blip r:embed="rId2"/>
              </a:buBlip>
            </a:pPr>
            <a:r>
              <a:rPr lang="de-DE" altLang="de-DE" sz="2200" smtClean="0"/>
              <a:t>Eruieren, ob Versicherungen oder Rahmenverträge bereits bestehen: z.B. bei Träger, wie Kommune oder Kirche, und Dachverband</a:t>
            </a:r>
          </a:p>
          <a:p>
            <a:pPr eaLnBrk="1" hangingPunct="1">
              <a:buFontTx/>
              <a:buBlip>
                <a:blip r:embed="rId2"/>
              </a:buBlip>
            </a:pPr>
            <a:r>
              <a:rPr lang="de-DE" altLang="de-DE" sz="2200" smtClean="0"/>
              <a:t>Konkurrenzangebote einholen: Übersicht über Anbieter bei http://www.gruppenreiseversicherungen.de</a:t>
            </a:r>
          </a:p>
          <a:p>
            <a:pPr eaLnBrk="1" hangingPunct="1">
              <a:buFontTx/>
              <a:buBlip>
                <a:blip r:embed="rId2"/>
              </a:buBlip>
            </a:pPr>
            <a:r>
              <a:rPr lang="de-DE" altLang="de-DE" sz="2200" smtClean="0"/>
              <a:t>Sonderkonditionen für Nachbarschaftshilfen </a:t>
            </a:r>
            <a:br>
              <a:rPr lang="de-DE" altLang="de-DE" sz="2200" smtClean="0"/>
            </a:br>
            <a:r>
              <a:rPr lang="de-DE" altLang="de-DE" sz="2200" smtClean="0"/>
              <a:t>in Hessen</a:t>
            </a:r>
          </a:p>
        </p:txBody>
      </p:sp>
      <p:pic>
        <p:nvPicPr>
          <p:cNvPr id="34821" name="Grafik 1"/>
          <p:cNvPicPr>
            <a:picLocks noChangeAspect="1"/>
          </p:cNvPicPr>
          <p:nvPr/>
        </p:nvPicPr>
        <p:blipFill>
          <a:blip r:embed="rId3">
            <a:extLst>
              <a:ext uri="{28A0092B-C50C-407E-A947-70E740481C1C}">
                <a14:useLocalDpi xmlns:a14="http://schemas.microsoft.com/office/drawing/2010/main" val="0"/>
              </a:ext>
            </a:extLst>
          </a:blip>
          <a:srcRect t="5901" r="27951"/>
          <a:stretch>
            <a:fillRect/>
          </a:stretch>
        </p:blipFill>
        <p:spPr bwMode="auto">
          <a:xfrm>
            <a:off x="6659563" y="3630613"/>
            <a:ext cx="2271712"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35843" name="Rectangle 2"/>
          <p:cNvSpPr>
            <a:spLocks noGrp="1" noChangeArrowheads="1"/>
          </p:cNvSpPr>
          <p:nvPr>
            <p:ph type="title"/>
          </p:nvPr>
        </p:nvSpPr>
        <p:spPr/>
        <p:txBody>
          <a:bodyPr/>
          <a:lstStyle/>
          <a:p>
            <a:pPr eaLnBrk="1" hangingPunct="1"/>
            <a:r>
              <a:rPr lang="de-DE" altLang="de-DE" smtClean="0"/>
              <a:t>Alternativen zur Versicherung</a:t>
            </a:r>
          </a:p>
        </p:txBody>
      </p:sp>
      <p:sp>
        <p:nvSpPr>
          <p:cNvPr id="35844" name="Rectangle 3"/>
          <p:cNvSpPr>
            <a:spLocks noGrp="1" noChangeArrowheads="1"/>
          </p:cNvSpPr>
          <p:nvPr>
            <p:ph type="body" idx="1"/>
          </p:nvPr>
        </p:nvSpPr>
        <p:spPr/>
        <p:txBody>
          <a:bodyPr/>
          <a:lstStyle/>
          <a:p>
            <a:pPr eaLnBrk="1" hangingPunct="1">
              <a:buFontTx/>
              <a:buBlip>
                <a:blip r:embed="rId2"/>
              </a:buBlip>
            </a:pPr>
            <a:r>
              <a:rPr lang="de-DE" altLang="de-DE" sz="2200" smtClean="0"/>
              <a:t>Verzicht auf Tätigkeiten, die den Einsatz eines Pkw erfordern, keine Auftragsfahrten</a:t>
            </a:r>
          </a:p>
          <a:p>
            <a:pPr eaLnBrk="1" hangingPunct="1">
              <a:buFontTx/>
              <a:buBlip>
                <a:blip r:embed="rId2"/>
              </a:buBlip>
            </a:pPr>
            <a:r>
              <a:rPr lang="de-DE" altLang="de-DE" sz="2200" smtClean="0"/>
              <a:t>Aufklärung der Freiwilligen über vorhandene Risiken</a:t>
            </a:r>
          </a:p>
          <a:p>
            <a:pPr eaLnBrk="1" hangingPunct="1">
              <a:buFontTx/>
              <a:buBlip>
                <a:blip r:embed="rId2"/>
              </a:buBlip>
            </a:pPr>
            <a:r>
              <a:rPr lang="de-DE" altLang="de-DE" sz="2200" smtClean="0"/>
              <a:t>Rückstellung zum Ausgleich bzw. zur Beteiligung am Schaden</a:t>
            </a:r>
          </a:p>
        </p:txBody>
      </p:sp>
      <p:pic>
        <p:nvPicPr>
          <p:cNvPr id="35845" name="Grafik 2"/>
          <p:cNvPicPr>
            <a:picLocks noChangeAspect="1"/>
          </p:cNvPicPr>
          <p:nvPr/>
        </p:nvPicPr>
        <p:blipFill>
          <a:blip r:embed="rId3">
            <a:extLst>
              <a:ext uri="{28A0092B-C50C-407E-A947-70E740481C1C}">
                <a14:useLocalDpi xmlns:a14="http://schemas.microsoft.com/office/drawing/2010/main" val="0"/>
              </a:ext>
            </a:extLst>
          </a:blip>
          <a:srcRect t="35300" b="32150"/>
          <a:stretch>
            <a:fillRect/>
          </a:stretch>
        </p:blipFill>
        <p:spPr bwMode="auto">
          <a:xfrm>
            <a:off x="2339975" y="4149725"/>
            <a:ext cx="555148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36867" name="Rectangle 2"/>
          <p:cNvSpPr>
            <a:spLocks noGrp="1" noChangeArrowheads="1"/>
          </p:cNvSpPr>
          <p:nvPr>
            <p:ph type="ctrTitle"/>
          </p:nvPr>
        </p:nvSpPr>
        <p:spPr>
          <a:xfrm>
            <a:off x="685800" y="647700"/>
            <a:ext cx="7772400" cy="1143000"/>
          </a:xfrm>
        </p:spPr>
        <p:txBody>
          <a:bodyPr/>
          <a:lstStyle/>
          <a:p>
            <a:pPr eaLnBrk="1" hangingPunct="1"/>
            <a:r>
              <a:rPr lang="de-DE" altLang="de-DE" smtClean="0"/>
              <a:t>Danke für Ihre Aufmerksamkeit!</a:t>
            </a:r>
          </a:p>
        </p:txBody>
      </p:sp>
      <p:sp>
        <p:nvSpPr>
          <p:cNvPr id="36868" name="Rectangle 3"/>
          <p:cNvSpPr>
            <a:spLocks noGrp="1" noChangeArrowheads="1"/>
          </p:cNvSpPr>
          <p:nvPr>
            <p:ph type="subTitle" idx="1"/>
          </p:nvPr>
        </p:nvSpPr>
        <p:spPr>
          <a:xfrm>
            <a:off x="827088" y="2636838"/>
            <a:ext cx="6400800" cy="1752600"/>
          </a:xfrm>
        </p:spPr>
        <p:txBody>
          <a:bodyPr/>
          <a:lstStyle/>
          <a:p>
            <a:pPr algn="l" eaLnBrk="1" hangingPunct="1"/>
            <a:r>
              <a:rPr lang="de-DE" altLang="de-DE" sz="1800" dirty="0" smtClean="0"/>
              <a:t>Weitere Informationen und Beratung:</a:t>
            </a:r>
          </a:p>
          <a:p>
            <a:pPr algn="l" eaLnBrk="1" hangingPunct="1"/>
            <a:r>
              <a:rPr lang="de-DE" altLang="de-DE" sz="1800" dirty="0" smtClean="0"/>
              <a:t>www.gemeinsam-aktiv.de</a:t>
            </a:r>
          </a:p>
          <a:p>
            <a:pPr algn="l" eaLnBrk="1" hangingPunct="1"/>
            <a:r>
              <a:rPr lang="de-DE" altLang="de-DE" sz="1800" dirty="0" smtClean="0"/>
              <a:t>stiehr@isis-sozialforschung.de</a:t>
            </a:r>
          </a:p>
          <a:p>
            <a:pPr eaLnBrk="1" hangingPunct="1"/>
            <a:endParaRPr lang="de-DE" altLang="de-DE" sz="1800" dirty="0" smtClean="0"/>
          </a:p>
          <a:p>
            <a:pPr algn="l" eaLnBrk="1" hangingPunct="1"/>
            <a:r>
              <a:rPr lang="de-DE" altLang="de-DE" sz="1800" dirty="0" smtClean="0"/>
              <a:t>Flyer:</a:t>
            </a:r>
          </a:p>
          <a:p>
            <a:pPr algn="l" eaLnBrk="1" hangingPunct="1"/>
            <a:r>
              <a:rPr lang="de-DE" altLang="de-DE" sz="1800" dirty="0" smtClean="0">
                <a:hlinkClick r:id="rId3"/>
              </a:rPr>
              <a:t>https://www.gemeinsam-aktiv.de/mm//mm001/GA_Versicherung-web_1116.pdf</a:t>
            </a:r>
            <a:endParaRPr lang="de-DE" altLang="de-DE" sz="1800" dirty="0" smtClean="0"/>
          </a:p>
        </p:txBody>
      </p:sp>
      <p:pic>
        <p:nvPicPr>
          <p:cNvPr id="36869" name="Grafik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2349500"/>
            <a:ext cx="18145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8195" name="Rectangle 2"/>
          <p:cNvSpPr>
            <a:spLocks noGrp="1" noChangeArrowheads="1"/>
          </p:cNvSpPr>
          <p:nvPr>
            <p:ph type="ctrTitle"/>
          </p:nvPr>
        </p:nvSpPr>
        <p:spPr>
          <a:xfrm>
            <a:off x="687388" y="549275"/>
            <a:ext cx="7772400" cy="1143000"/>
          </a:xfrm>
        </p:spPr>
        <p:txBody>
          <a:bodyPr/>
          <a:lstStyle/>
          <a:p>
            <a:pPr eaLnBrk="1" hangingPunct="1"/>
            <a:r>
              <a:rPr lang="de-DE" altLang="de-DE" smtClean="0"/>
              <a:t>Gesundheitliche Schäden, die von Freiwilligen erlitten werden</a:t>
            </a:r>
          </a:p>
        </p:txBody>
      </p:sp>
      <p:sp>
        <p:nvSpPr>
          <p:cNvPr id="8196" name="Rectangle 3"/>
          <p:cNvSpPr>
            <a:spLocks noGrp="1" noChangeArrowheads="1"/>
          </p:cNvSpPr>
          <p:nvPr>
            <p:ph type="subTitle" idx="1"/>
          </p:nvPr>
        </p:nvSpPr>
        <p:spPr>
          <a:xfrm>
            <a:off x="1373188" y="2243138"/>
            <a:ext cx="6400800" cy="1055687"/>
          </a:xfrm>
        </p:spPr>
        <p:txBody>
          <a:bodyPr/>
          <a:lstStyle/>
          <a:p>
            <a:pPr eaLnBrk="1" hangingPunct="1">
              <a:buFontTx/>
              <a:buBlip>
                <a:blip r:embed="rId2"/>
              </a:buBlip>
            </a:pPr>
            <a:r>
              <a:rPr lang="de-DE" altLang="de-DE" b="1" smtClean="0"/>
              <a:t> Gesetzliche Unfallversicherung</a:t>
            </a:r>
          </a:p>
          <a:p>
            <a:pPr eaLnBrk="1" hangingPunct="1">
              <a:buFontTx/>
              <a:buBlip>
                <a:blip r:embed="rId2"/>
              </a:buBlip>
            </a:pPr>
            <a:r>
              <a:rPr lang="de-DE" altLang="de-DE" b="1" smtClean="0"/>
              <a:t> Private Unfallversicherungen</a:t>
            </a:r>
          </a:p>
        </p:txBody>
      </p:sp>
      <p:sp>
        <p:nvSpPr>
          <p:cNvPr id="8197"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669E894F-647B-4A9C-AAEA-5C0CF4E4E85B}" type="slidenum">
              <a:rPr lang="de-DE" altLang="de-DE" sz="1400" smtClean="0">
                <a:solidFill>
                  <a:schemeClr val="tx1"/>
                </a:solidFill>
              </a:rPr>
              <a:pPr>
                <a:spcBef>
                  <a:spcPct val="0"/>
                </a:spcBef>
                <a:buFontTx/>
                <a:buNone/>
              </a:pPr>
              <a:t>3</a:t>
            </a:fld>
            <a:endParaRPr lang="de-DE" altLang="de-DE" sz="1400" smtClean="0">
              <a:solidFill>
                <a:schemeClr val="tx1"/>
              </a:solidFill>
            </a:endParaRPr>
          </a:p>
        </p:txBody>
      </p:sp>
      <p:pic>
        <p:nvPicPr>
          <p:cNvPr id="8198" name="Grafik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388" y="3540125"/>
            <a:ext cx="37084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9219" name="Rectangle 2"/>
          <p:cNvSpPr>
            <a:spLocks noGrp="1" noChangeArrowheads="1"/>
          </p:cNvSpPr>
          <p:nvPr>
            <p:ph type="title"/>
          </p:nvPr>
        </p:nvSpPr>
        <p:spPr/>
        <p:txBody>
          <a:bodyPr/>
          <a:lstStyle/>
          <a:p>
            <a:pPr eaLnBrk="1" hangingPunct="1"/>
            <a:r>
              <a:rPr lang="de-DE" altLang="de-DE" smtClean="0"/>
              <a:t>Gesetzliche Unfallversicherung</a:t>
            </a:r>
          </a:p>
        </p:txBody>
      </p:sp>
      <p:sp>
        <p:nvSpPr>
          <p:cNvPr id="9220" name="Rectangle 3"/>
          <p:cNvSpPr>
            <a:spLocks noGrp="1" noChangeArrowheads="1"/>
          </p:cNvSpPr>
          <p:nvPr>
            <p:ph type="body" idx="1"/>
          </p:nvPr>
        </p:nvSpPr>
        <p:spPr/>
        <p:txBody>
          <a:bodyPr/>
          <a:lstStyle/>
          <a:p>
            <a:pPr eaLnBrk="1" hangingPunct="1">
              <a:spcBef>
                <a:spcPct val="40000"/>
              </a:spcBef>
              <a:buFontTx/>
              <a:buBlip>
                <a:blip r:embed="rId2"/>
              </a:buBlip>
            </a:pPr>
            <a:r>
              <a:rPr lang="de-DE" altLang="de-DE" sz="2200" smtClean="0"/>
              <a:t>liegt im Zuständigkeitsbereich von Berufsgenossen-schaften und Unfallkassen, also nicht der Krankenkassen (keine Zuzahlung zu Medikamenten)</a:t>
            </a:r>
          </a:p>
          <a:p>
            <a:pPr eaLnBrk="1" hangingPunct="1">
              <a:spcBef>
                <a:spcPct val="40000"/>
              </a:spcBef>
              <a:buFontTx/>
              <a:buBlip>
                <a:blip r:embed="rId2"/>
              </a:buBlip>
            </a:pPr>
            <a:r>
              <a:rPr lang="de-DE" altLang="de-DE" sz="2200" smtClean="0"/>
              <a:t>gilt für Personenkreis, der im Sozialgesetzbuch VII definiert ist oder qua Satzung der BGs und UKs erfasst ist</a:t>
            </a:r>
          </a:p>
          <a:p>
            <a:pPr eaLnBrk="1" hangingPunct="1">
              <a:spcBef>
                <a:spcPct val="40000"/>
              </a:spcBef>
              <a:buFontTx/>
              <a:buBlip>
                <a:blip r:embed="rId2"/>
              </a:buBlip>
            </a:pPr>
            <a:r>
              <a:rPr lang="de-DE" altLang="de-DE" sz="2200" smtClean="0"/>
              <a:t>gilt für die Ausbildung, die Ausübung der </a:t>
            </a:r>
            <a:br>
              <a:rPr lang="de-DE" altLang="de-DE" sz="2200" smtClean="0"/>
            </a:br>
            <a:r>
              <a:rPr lang="de-DE" altLang="de-DE" sz="2200" smtClean="0"/>
              <a:t>Tätigkeit und für die direkten Wege vom </a:t>
            </a:r>
            <a:br>
              <a:rPr lang="de-DE" altLang="de-DE" sz="2200" smtClean="0"/>
            </a:br>
            <a:r>
              <a:rPr lang="de-DE" altLang="de-DE" sz="2200" smtClean="0"/>
              <a:t>und zum Einsatzort</a:t>
            </a:r>
          </a:p>
        </p:txBody>
      </p:sp>
      <p:sp>
        <p:nvSpPr>
          <p:cNvPr id="9221"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6EE53AE4-302B-4E76-9F1F-518074ED3C8D}" type="slidenum">
              <a:rPr lang="de-DE" altLang="de-DE" sz="1400" smtClean="0">
                <a:solidFill>
                  <a:schemeClr val="tx1"/>
                </a:solidFill>
              </a:rPr>
              <a:pPr>
                <a:spcBef>
                  <a:spcPct val="0"/>
                </a:spcBef>
                <a:buFontTx/>
                <a:buNone/>
              </a:pPr>
              <a:t>4</a:t>
            </a:fld>
            <a:endParaRPr lang="de-DE" altLang="de-DE" sz="1400" smtClean="0">
              <a:solidFill>
                <a:schemeClr val="tx1"/>
              </a:solidFill>
            </a:endParaRPr>
          </a:p>
        </p:txBody>
      </p:sp>
      <p:pic>
        <p:nvPicPr>
          <p:cNvPr id="9222"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962400"/>
            <a:ext cx="21320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10243" name="Rectangle 1026"/>
          <p:cNvSpPr>
            <a:spLocks noGrp="1" noChangeArrowheads="1"/>
          </p:cNvSpPr>
          <p:nvPr>
            <p:ph type="title"/>
          </p:nvPr>
        </p:nvSpPr>
        <p:spPr/>
        <p:txBody>
          <a:bodyPr/>
          <a:lstStyle/>
          <a:p>
            <a:pPr eaLnBrk="1" hangingPunct="1"/>
            <a:r>
              <a:rPr lang="de-DE" altLang="de-DE" smtClean="0"/>
              <a:t>Leistungen der gesetzlichen Unfallversicherung</a:t>
            </a:r>
          </a:p>
        </p:txBody>
      </p:sp>
      <p:sp>
        <p:nvSpPr>
          <p:cNvPr id="10244" name="Rectangle 1027"/>
          <p:cNvSpPr>
            <a:spLocks noGrp="1" noChangeArrowheads="1"/>
          </p:cNvSpPr>
          <p:nvPr>
            <p:ph type="body" idx="1"/>
          </p:nvPr>
        </p:nvSpPr>
        <p:spPr>
          <a:xfrm>
            <a:off x="725488" y="1984375"/>
            <a:ext cx="7772400" cy="4114800"/>
          </a:xfrm>
        </p:spPr>
        <p:txBody>
          <a:bodyPr/>
          <a:lstStyle/>
          <a:p>
            <a:pPr eaLnBrk="1" hangingPunct="1">
              <a:spcBef>
                <a:spcPct val="40000"/>
              </a:spcBef>
              <a:buFontTx/>
              <a:buNone/>
            </a:pPr>
            <a:r>
              <a:rPr lang="de-DE" altLang="de-DE" sz="2200" smtClean="0"/>
              <a:t>Wichtigstes Ziel: Wiederherstellung der Arbeitsfähigkeit</a:t>
            </a:r>
          </a:p>
          <a:p>
            <a:pPr eaLnBrk="1" hangingPunct="1">
              <a:spcBef>
                <a:spcPct val="40000"/>
              </a:spcBef>
              <a:buFontTx/>
              <a:buBlip>
                <a:blip r:embed="rId3"/>
              </a:buBlip>
            </a:pPr>
            <a:r>
              <a:rPr lang="de-DE" altLang="de-DE" sz="2200" smtClean="0"/>
              <a:t>Behandlung in spezialisierten Kliniken und Reha-Einrichtungen</a:t>
            </a:r>
          </a:p>
          <a:p>
            <a:pPr eaLnBrk="1" hangingPunct="1">
              <a:spcBef>
                <a:spcPct val="40000"/>
              </a:spcBef>
              <a:buFontTx/>
              <a:buBlip>
                <a:blip r:embed="rId3"/>
              </a:buBlip>
            </a:pPr>
            <a:r>
              <a:rPr lang="de-DE" altLang="de-DE" sz="2200" smtClean="0"/>
              <a:t>im Bedarfsfall rollstuhlgerechter Umbau der Wohnung und Finanzierung eines behindertengerechten Fahrzeugs</a:t>
            </a:r>
          </a:p>
          <a:p>
            <a:pPr eaLnBrk="1" hangingPunct="1">
              <a:spcBef>
                <a:spcPct val="40000"/>
              </a:spcBef>
              <a:buFontTx/>
              <a:buBlip>
                <a:blip r:embed="rId3"/>
              </a:buBlip>
            </a:pPr>
            <a:r>
              <a:rPr lang="de-DE" altLang="de-DE" sz="2200" smtClean="0"/>
              <a:t>Witwen-, Witwer- und Waisenrenten</a:t>
            </a:r>
          </a:p>
        </p:txBody>
      </p:sp>
      <p:sp>
        <p:nvSpPr>
          <p:cNvPr id="10245"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E7448C72-19D7-4E56-B472-EF23E35AD946}" type="slidenum">
              <a:rPr lang="de-DE" altLang="de-DE" sz="1400" smtClean="0">
                <a:solidFill>
                  <a:schemeClr val="tx1"/>
                </a:solidFill>
              </a:rPr>
              <a:pPr>
                <a:spcBef>
                  <a:spcPct val="0"/>
                </a:spcBef>
                <a:buFontTx/>
                <a:buNone/>
              </a:pPr>
              <a:t>5</a:t>
            </a:fld>
            <a:endParaRPr lang="de-DE" altLang="de-DE" sz="1400" smtClean="0">
              <a:solidFill>
                <a:schemeClr val="tx1"/>
              </a:solidFill>
            </a:endParaRPr>
          </a:p>
        </p:txBody>
      </p:sp>
      <p:sp>
        <p:nvSpPr>
          <p:cNvPr id="9" name="Inhaltsplatzhalter 3"/>
          <p:cNvSpPr txBox="1">
            <a:spLocks/>
          </p:cNvSpPr>
          <p:nvPr/>
        </p:nvSpPr>
        <p:spPr>
          <a:xfrm>
            <a:off x="5435600" y="4930775"/>
            <a:ext cx="2601913" cy="1165225"/>
          </a:xfrm>
          <a:prstGeom prst="rect">
            <a:avLst/>
          </a:prstGeom>
          <a:solidFill>
            <a:srgbClr val="FFFFFF"/>
          </a:solidFill>
          <a:ln w="38100" cap="rnd" cmpd="sng" algn="ctr">
            <a:solidFill>
              <a:srgbClr val="EF755F">
                <a:lumMod val="50000"/>
              </a:srgbClr>
            </a:solidFill>
            <a:prstDash val="solid"/>
          </a:ln>
          <a:effectLst/>
        </p:spPr>
        <p:txBody>
          <a:bodyPr>
            <a:normAutofit/>
          </a:bodyPr>
          <a:lstStyle/>
          <a:p>
            <a:pPr marL="92075" defTabSz="457200" eaLnBrk="1" fontAlgn="auto" hangingPunct="1">
              <a:spcBef>
                <a:spcPct val="20000"/>
              </a:spcBef>
              <a:spcAft>
                <a:spcPts val="600"/>
              </a:spcAft>
              <a:buClr>
                <a:srgbClr val="153DAF"/>
              </a:buClr>
              <a:defRPr/>
            </a:pPr>
            <a:r>
              <a:rPr lang="en-US" sz="1800" kern="0" dirty="0" err="1">
                <a:solidFill>
                  <a:srgbClr val="EF755F">
                    <a:lumMod val="50000"/>
                  </a:srgbClr>
                </a:solidFill>
                <a:latin typeface="Calibri"/>
                <a:cs typeface="+mn-cs"/>
              </a:rPr>
              <a:t>Empfehlung</a:t>
            </a:r>
            <a:r>
              <a:rPr lang="en-US" sz="1800" kern="0" dirty="0">
                <a:solidFill>
                  <a:srgbClr val="EF755F">
                    <a:lumMod val="50000"/>
                  </a:srgbClr>
                </a:solidFill>
                <a:latin typeface="Calibri"/>
                <a:cs typeface="+mn-cs"/>
              </a:rPr>
              <a:t>:</a:t>
            </a:r>
          </a:p>
          <a:p>
            <a:pPr marL="92075" defTabSz="457200" eaLnBrk="1" fontAlgn="auto" hangingPunct="1">
              <a:spcBef>
                <a:spcPct val="20000"/>
              </a:spcBef>
              <a:spcAft>
                <a:spcPts val="600"/>
              </a:spcAft>
              <a:buClr>
                <a:srgbClr val="153DAF"/>
              </a:buClr>
              <a:defRPr/>
            </a:pPr>
            <a:r>
              <a:rPr lang="en-US" sz="1800" kern="0" dirty="0" err="1">
                <a:solidFill>
                  <a:srgbClr val="EF755F">
                    <a:lumMod val="50000"/>
                  </a:srgbClr>
                </a:solidFill>
                <a:latin typeface="Calibri"/>
                <a:cs typeface="+mn-cs"/>
              </a:rPr>
              <a:t>Melden</a:t>
            </a:r>
            <a:r>
              <a:rPr lang="en-US" sz="1800" kern="0" dirty="0">
                <a:solidFill>
                  <a:srgbClr val="EF755F">
                    <a:lumMod val="50000"/>
                  </a:srgbClr>
                </a:solidFill>
                <a:latin typeface="Calibri"/>
                <a:cs typeface="+mn-cs"/>
              </a:rPr>
              <a:t> </a:t>
            </a:r>
            <a:r>
              <a:rPr lang="en-US" sz="1800" kern="0" dirty="0" err="1">
                <a:solidFill>
                  <a:srgbClr val="EF755F">
                    <a:lumMod val="50000"/>
                  </a:srgbClr>
                </a:solidFill>
                <a:latin typeface="Calibri"/>
                <a:cs typeface="+mn-cs"/>
              </a:rPr>
              <a:t>Sie</a:t>
            </a:r>
            <a:r>
              <a:rPr lang="en-US" sz="1800" kern="0" dirty="0">
                <a:solidFill>
                  <a:srgbClr val="EF755F">
                    <a:lumMod val="50000"/>
                  </a:srgbClr>
                </a:solidFill>
                <a:latin typeface="Calibri"/>
                <a:cs typeface="+mn-cs"/>
              </a:rPr>
              <a:t> den </a:t>
            </a:r>
            <a:r>
              <a:rPr lang="en-US" sz="1800" kern="0" dirty="0" err="1">
                <a:solidFill>
                  <a:srgbClr val="EF755F">
                    <a:lumMod val="50000"/>
                  </a:srgbClr>
                </a:solidFill>
                <a:latin typeface="Calibri"/>
                <a:cs typeface="+mn-cs"/>
              </a:rPr>
              <a:t>Unfall</a:t>
            </a:r>
            <a:r>
              <a:rPr lang="en-US" sz="1800" kern="0" dirty="0">
                <a:solidFill>
                  <a:srgbClr val="EF755F">
                    <a:lumMod val="50000"/>
                  </a:srgbClr>
                </a:solidFill>
                <a:latin typeface="Calibri"/>
                <a:cs typeface="+mn-cs"/>
              </a:rPr>
              <a:t> </a:t>
            </a:r>
            <a:r>
              <a:rPr lang="en-US" sz="1800" kern="0" dirty="0" err="1">
                <a:solidFill>
                  <a:srgbClr val="EF755F">
                    <a:lumMod val="50000"/>
                  </a:srgbClr>
                </a:solidFill>
                <a:latin typeface="Calibri"/>
                <a:cs typeface="+mn-cs"/>
              </a:rPr>
              <a:t>zeitnah</a:t>
            </a:r>
            <a:r>
              <a:rPr lang="en-US" sz="1800" kern="0" dirty="0">
                <a:solidFill>
                  <a:srgbClr val="EF755F">
                    <a:lumMod val="50000"/>
                  </a:srgbClr>
                </a:solidFill>
                <a:latin typeface="Calibri"/>
                <a:cs typeface="+mn-cs"/>
              </a:rPr>
              <a:t>!</a:t>
            </a:r>
            <a:endParaRPr lang="de-DE" sz="1800" kern="0" dirty="0">
              <a:solidFill>
                <a:srgbClr val="EF755F">
                  <a:lumMod val="50000"/>
                </a:srgbClr>
              </a:solidFill>
              <a:latin typeface="Calibri"/>
              <a:cs typeface="+mn-cs"/>
            </a:endParaRPr>
          </a:p>
        </p:txBody>
      </p:sp>
      <p:pic>
        <p:nvPicPr>
          <p:cNvPr id="10247"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62875" y="4221163"/>
            <a:ext cx="6334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12291" name="Rectangle 2"/>
          <p:cNvSpPr>
            <a:spLocks noGrp="1" noChangeArrowheads="1"/>
          </p:cNvSpPr>
          <p:nvPr>
            <p:ph type="title"/>
          </p:nvPr>
        </p:nvSpPr>
        <p:spPr/>
        <p:txBody>
          <a:bodyPr/>
          <a:lstStyle/>
          <a:p>
            <a:pPr eaLnBrk="1" hangingPunct="1"/>
            <a:r>
              <a:rPr lang="de-DE" altLang="de-DE" smtClean="0"/>
              <a:t>Träger der gesetzlichen Unfallversicherung (1)</a:t>
            </a:r>
          </a:p>
        </p:txBody>
      </p:sp>
      <p:sp>
        <p:nvSpPr>
          <p:cNvPr id="12292" name="Rectangle 3"/>
          <p:cNvSpPr>
            <a:spLocks noGrp="1" noChangeArrowheads="1"/>
          </p:cNvSpPr>
          <p:nvPr>
            <p:ph type="body" idx="1"/>
          </p:nvPr>
        </p:nvSpPr>
        <p:spPr>
          <a:xfrm>
            <a:off x="609600" y="1981200"/>
            <a:ext cx="8139113" cy="4114800"/>
          </a:xfrm>
        </p:spPr>
        <p:txBody>
          <a:bodyPr/>
          <a:lstStyle/>
          <a:p>
            <a:pPr eaLnBrk="1" hangingPunct="1">
              <a:buFontTx/>
              <a:buNone/>
            </a:pPr>
            <a:r>
              <a:rPr lang="de-DE" altLang="de-DE" sz="2000" smtClean="0"/>
              <a:t>Für die Mehrheit der Freiwilligen zuständig:</a:t>
            </a:r>
          </a:p>
          <a:p>
            <a:pPr eaLnBrk="1" hangingPunct="1">
              <a:buFontTx/>
              <a:buBlip>
                <a:blip r:embed="rId3"/>
              </a:buBlip>
            </a:pPr>
            <a:r>
              <a:rPr lang="de-DE" altLang="de-DE" sz="2000" smtClean="0"/>
              <a:t>Berufsgenossenschaft für Gesundheitsdienst und Wohlfahrtspflege: </a:t>
            </a:r>
          </a:p>
          <a:p>
            <a:pPr lvl="1" eaLnBrk="1" hangingPunct="1">
              <a:buFont typeface="Symbol" panose="05050102010706020507" pitchFamily="18" charset="2"/>
              <a:buChar char="-"/>
            </a:pPr>
            <a:r>
              <a:rPr lang="de-DE" altLang="de-DE" sz="2000" smtClean="0"/>
              <a:t>Arbeiten von Initiativen und Vereinen in den Bereichen Soziales und Gesundheit </a:t>
            </a:r>
          </a:p>
          <a:p>
            <a:pPr lvl="1" eaLnBrk="1" hangingPunct="1">
              <a:buFont typeface="Symbol" panose="05050102010706020507" pitchFamily="18" charset="2"/>
              <a:buChar char="-"/>
            </a:pPr>
            <a:r>
              <a:rPr lang="de-DE" altLang="de-DE" sz="2000" smtClean="0"/>
              <a:t>Weitere Informationen: www.bgw-online.de</a:t>
            </a:r>
          </a:p>
          <a:p>
            <a:pPr eaLnBrk="1" hangingPunct="1">
              <a:buFontTx/>
              <a:buBlip>
                <a:blip r:embed="rId3"/>
              </a:buBlip>
            </a:pPr>
            <a:r>
              <a:rPr lang="de-DE" altLang="de-DE" sz="2000" smtClean="0"/>
              <a:t>Verwaltungsberufsgenossenschaft: </a:t>
            </a:r>
          </a:p>
          <a:p>
            <a:pPr lvl="1" eaLnBrk="1" hangingPunct="1"/>
            <a:r>
              <a:rPr lang="de-DE" altLang="de-DE" sz="2000" smtClean="0"/>
              <a:t>Arbeiten im Auftrag von Kirchen und deren Einrichtungen (z. B. Kindergärten) sowie Sportvereine </a:t>
            </a:r>
          </a:p>
          <a:p>
            <a:pPr lvl="1" eaLnBrk="1" hangingPunct="1"/>
            <a:r>
              <a:rPr lang="de-DE" altLang="de-DE" sz="2000" smtClean="0"/>
              <a:t>freiwillige Versicherung leitender Positionen in gemeinnützig anerkannten Vereinen in den Bereichen Bildung, Kultur, Umweltschutz etc.</a:t>
            </a:r>
          </a:p>
          <a:p>
            <a:pPr lvl="1" eaLnBrk="1" hangingPunct="1"/>
            <a:r>
              <a:rPr lang="de-DE" altLang="de-DE" sz="2000" smtClean="0"/>
              <a:t>Weitere Informationen: www.vbg.de</a:t>
            </a:r>
          </a:p>
        </p:txBody>
      </p:sp>
      <p:sp>
        <p:nvSpPr>
          <p:cNvPr id="12293"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AE529264-8405-49CE-8834-35148BD63A3E}" type="slidenum">
              <a:rPr lang="de-DE" altLang="de-DE" sz="1400" smtClean="0">
                <a:solidFill>
                  <a:schemeClr val="tx1"/>
                </a:solidFill>
              </a:rPr>
              <a:pPr>
                <a:spcBef>
                  <a:spcPct val="0"/>
                </a:spcBef>
                <a:buFontTx/>
                <a:buNone/>
              </a:pPr>
              <a:t>6</a:t>
            </a:fld>
            <a:endParaRPr lang="de-DE" altLang="de-DE" sz="140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14339" name="Rectangle 2"/>
          <p:cNvSpPr>
            <a:spLocks noGrp="1" noChangeArrowheads="1"/>
          </p:cNvSpPr>
          <p:nvPr>
            <p:ph type="title"/>
          </p:nvPr>
        </p:nvSpPr>
        <p:spPr/>
        <p:txBody>
          <a:bodyPr/>
          <a:lstStyle/>
          <a:p>
            <a:pPr eaLnBrk="1" hangingPunct="1"/>
            <a:r>
              <a:rPr lang="de-DE" altLang="de-DE" smtClean="0"/>
              <a:t>Träger der gesetzlichen Unfallversicherung (2)</a:t>
            </a:r>
          </a:p>
        </p:txBody>
      </p:sp>
      <p:sp>
        <p:nvSpPr>
          <p:cNvPr id="14340" name="Rectangle 3"/>
          <p:cNvSpPr>
            <a:spLocks noGrp="1" noChangeArrowheads="1"/>
          </p:cNvSpPr>
          <p:nvPr>
            <p:ph type="body" idx="1"/>
          </p:nvPr>
        </p:nvSpPr>
        <p:spPr>
          <a:xfrm>
            <a:off x="611188" y="1949450"/>
            <a:ext cx="7772400" cy="4114800"/>
          </a:xfrm>
        </p:spPr>
        <p:txBody>
          <a:bodyPr/>
          <a:lstStyle/>
          <a:p>
            <a:pPr eaLnBrk="1" hangingPunct="1">
              <a:buFontTx/>
              <a:buBlip>
                <a:blip r:embed="rId3"/>
              </a:buBlip>
            </a:pPr>
            <a:r>
              <a:rPr lang="de-DE" altLang="de-DE" sz="2000" smtClean="0"/>
              <a:t>Unfallkasse Hessen: </a:t>
            </a:r>
          </a:p>
          <a:p>
            <a:pPr lvl="1" eaLnBrk="1" hangingPunct="1">
              <a:buFont typeface="Symbol" panose="05050102010706020507" pitchFamily="18" charset="2"/>
              <a:buChar char="-"/>
            </a:pPr>
            <a:r>
              <a:rPr lang="de-DE" altLang="de-DE" sz="2000" smtClean="0"/>
              <a:t>Arbeiten im Auftrag von Kommunen und Ländern (z. B. Flüchtlingshilfe) und deren Einrichtungen (z. B. Schulen)</a:t>
            </a:r>
          </a:p>
          <a:p>
            <a:pPr lvl="1" eaLnBrk="1" hangingPunct="1">
              <a:buFont typeface="Symbol" panose="05050102010706020507" pitchFamily="18" charset="2"/>
              <a:buChar char="-"/>
            </a:pPr>
            <a:r>
              <a:rPr lang="de-DE" altLang="de-DE" sz="2000" smtClean="0"/>
              <a:t>Gemeinwohlorientierte Arbeiten freier initiativen, wenn kein vorrangiger  Versicherungsschutz über eine Berufsgenossenschaft besteht</a:t>
            </a:r>
          </a:p>
          <a:p>
            <a:pPr lvl="1" eaLnBrk="1" hangingPunct="1">
              <a:spcAft>
                <a:spcPts val="1200"/>
              </a:spcAft>
              <a:buFont typeface="Symbol" panose="05050102010706020507" pitchFamily="18" charset="2"/>
              <a:buChar char="-"/>
            </a:pPr>
            <a:r>
              <a:rPr lang="de-DE" altLang="de-DE" sz="2000" smtClean="0"/>
              <a:t>Weitere Informationen: http://www.ukh.de/uploads/tx_ukhdruckschriften/Br-Ehrenamt_2013.pdf</a:t>
            </a:r>
          </a:p>
        </p:txBody>
      </p:sp>
      <p:sp>
        <p:nvSpPr>
          <p:cNvPr id="14341"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74971033-BB2F-4B44-B292-8C7F8A6860AB}" type="slidenum">
              <a:rPr lang="de-DE" altLang="de-DE" sz="1400" smtClean="0">
                <a:solidFill>
                  <a:schemeClr val="tx1"/>
                </a:solidFill>
              </a:rPr>
              <a:pPr>
                <a:spcBef>
                  <a:spcPct val="0"/>
                </a:spcBef>
                <a:buFontTx/>
                <a:buNone/>
              </a:pPr>
              <a:t>7</a:t>
            </a:fld>
            <a:endParaRPr lang="de-DE" altLang="de-DE" sz="1400" smtClean="0">
              <a:solidFill>
                <a:schemeClr val="tx1"/>
              </a:solidFill>
            </a:endParaRPr>
          </a:p>
        </p:txBody>
      </p:sp>
      <p:sp>
        <p:nvSpPr>
          <p:cNvPr id="7" name="Inhaltsplatzhalter 3"/>
          <p:cNvSpPr txBox="1">
            <a:spLocks/>
          </p:cNvSpPr>
          <p:nvPr/>
        </p:nvSpPr>
        <p:spPr>
          <a:xfrm>
            <a:off x="5748338" y="4991100"/>
            <a:ext cx="2601912" cy="1606550"/>
          </a:xfrm>
          <a:prstGeom prst="rect">
            <a:avLst/>
          </a:prstGeom>
          <a:solidFill>
            <a:srgbClr val="FFFFFF"/>
          </a:solidFill>
          <a:ln w="38100" cap="rnd" cmpd="sng" algn="ctr">
            <a:solidFill>
              <a:srgbClr val="EF755F">
                <a:lumMod val="50000"/>
              </a:srgbClr>
            </a:solidFill>
            <a:prstDash val="solid"/>
          </a:ln>
          <a:effectLst/>
        </p:spPr>
        <p:txBody>
          <a:bodyPr>
            <a:normAutofit/>
          </a:bodyPr>
          <a:lstStyle/>
          <a:p>
            <a:pPr marL="92075" defTabSz="457200" eaLnBrk="1" fontAlgn="auto" hangingPunct="1">
              <a:spcBef>
                <a:spcPct val="20000"/>
              </a:spcBef>
              <a:spcAft>
                <a:spcPts val="600"/>
              </a:spcAft>
              <a:buClr>
                <a:srgbClr val="153DAF"/>
              </a:buClr>
              <a:defRPr/>
            </a:pPr>
            <a:r>
              <a:rPr lang="en-US" sz="1800" kern="0" dirty="0" err="1">
                <a:solidFill>
                  <a:srgbClr val="EF755F">
                    <a:lumMod val="50000"/>
                  </a:srgbClr>
                </a:solidFill>
                <a:latin typeface="Calibri"/>
                <a:cs typeface="+mn-cs"/>
              </a:rPr>
              <a:t>Wichtig</a:t>
            </a:r>
            <a:r>
              <a:rPr lang="en-US" sz="1800" kern="0" dirty="0">
                <a:solidFill>
                  <a:srgbClr val="EF755F">
                    <a:lumMod val="50000"/>
                  </a:srgbClr>
                </a:solidFill>
                <a:latin typeface="Calibri"/>
                <a:cs typeface="+mn-cs"/>
              </a:rPr>
              <a:t>:</a:t>
            </a:r>
          </a:p>
          <a:p>
            <a:pPr marL="92075" defTabSz="457200" eaLnBrk="1" fontAlgn="auto" hangingPunct="1">
              <a:spcBef>
                <a:spcPct val="20000"/>
              </a:spcBef>
              <a:spcAft>
                <a:spcPts val="600"/>
              </a:spcAft>
              <a:buClr>
                <a:srgbClr val="153DAF"/>
              </a:buClr>
              <a:defRPr/>
            </a:pPr>
            <a:r>
              <a:rPr lang="en-US" sz="1800" kern="0" dirty="0" err="1">
                <a:solidFill>
                  <a:srgbClr val="EF755F">
                    <a:lumMod val="50000"/>
                  </a:srgbClr>
                </a:solidFill>
                <a:latin typeface="Calibri"/>
                <a:cs typeface="+mn-cs"/>
              </a:rPr>
              <a:t>Mitgliedschaft</a:t>
            </a:r>
            <a:r>
              <a:rPr lang="en-US" sz="1800" kern="0" dirty="0">
                <a:solidFill>
                  <a:srgbClr val="EF755F">
                    <a:lumMod val="50000"/>
                  </a:srgbClr>
                </a:solidFill>
                <a:latin typeface="Calibri"/>
                <a:cs typeface="+mn-cs"/>
              </a:rPr>
              <a:t> </a:t>
            </a:r>
            <a:r>
              <a:rPr lang="en-US" sz="1800" kern="0" dirty="0" err="1">
                <a:solidFill>
                  <a:srgbClr val="EF755F">
                    <a:lumMod val="50000"/>
                  </a:srgbClr>
                </a:solidFill>
                <a:latin typeface="Calibri"/>
                <a:cs typeface="+mn-cs"/>
              </a:rPr>
              <a:t>im</a:t>
            </a:r>
            <a:r>
              <a:rPr lang="en-US" sz="1800" kern="0" dirty="0">
                <a:solidFill>
                  <a:srgbClr val="EF755F">
                    <a:lumMod val="50000"/>
                  </a:srgbClr>
                </a:solidFill>
                <a:latin typeface="Calibri"/>
                <a:cs typeface="+mn-cs"/>
              </a:rPr>
              <a:t> </a:t>
            </a:r>
            <a:br>
              <a:rPr lang="en-US" sz="1800" kern="0" dirty="0">
                <a:solidFill>
                  <a:srgbClr val="EF755F">
                    <a:lumMod val="50000"/>
                  </a:srgbClr>
                </a:solidFill>
                <a:latin typeface="Calibri"/>
                <a:cs typeface="+mn-cs"/>
              </a:rPr>
            </a:br>
            <a:r>
              <a:rPr lang="en-US" sz="1800" kern="0" dirty="0" err="1">
                <a:solidFill>
                  <a:srgbClr val="EF755F">
                    <a:lumMod val="50000"/>
                  </a:srgbClr>
                </a:solidFill>
                <a:latin typeface="Calibri"/>
                <a:cs typeface="+mn-cs"/>
              </a:rPr>
              <a:t>Verein</a:t>
            </a:r>
            <a:r>
              <a:rPr lang="en-US" sz="1800" kern="0" dirty="0">
                <a:solidFill>
                  <a:srgbClr val="EF755F">
                    <a:lumMod val="50000"/>
                  </a:srgbClr>
                </a:solidFill>
                <a:latin typeface="Calibri"/>
                <a:cs typeface="+mn-cs"/>
              </a:rPr>
              <a:t> </a:t>
            </a:r>
            <a:r>
              <a:rPr lang="en-US" sz="1800" kern="0" dirty="0" err="1">
                <a:solidFill>
                  <a:srgbClr val="EF755F">
                    <a:lumMod val="50000"/>
                  </a:srgbClr>
                </a:solidFill>
                <a:latin typeface="Calibri"/>
                <a:cs typeface="+mn-cs"/>
              </a:rPr>
              <a:t>ist</a:t>
            </a:r>
            <a:r>
              <a:rPr lang="en-US" sz="1800" kern="0" dirty="0">
                <a:solidFill>
                  <a:srgbClr val="EF755F">
                    <a:lumMod val="50000"/>
                  </a:srgbClr>
                </a:solidFill>
                <a:latin typeface="Calibri"/>
                <a:cs typeface="+mn-cs"/>
              </a:rPr>
              <a:t> </a:t>
            </a:r>
            <a:r>
              <a:rPr lang="en-US" sz="1800" kern="0" dirty="0" err="1">
                <a:solidFill>
                  <a:srgbClr val="EF755F">
                    <a:lumMod val="50000"/>
                  </a:srgbClr>
                </a:solidFill>
                <a:latin typeface="Calibri"/>
                <a:cs typeface="+mn-cs"/>
              </a:rPr>
              <a:t>keine</a:t>
            </a:r>
            <a:r>
              <a:rPr lang="en-US" sz="1800" kern="0" dirty="0">
                <a:solidFill>
                  <a:srgbClr val="EF755F">
                    <a:lumMod val="50000"/>
                  </a:srgbClr>
                </a:solidFill>
                <a:latin typeface="Calibri"/>
                <a:cs typeface="+mn-cs"/>
              </a:rPr>
              <a:t> </a:t>
            </a:r>
            <a:r>
              <a:rPr lang="en-US" sz="1800" kern="0" dirty="0" err="1">
                <a:solidFill>
                  <a:srgbClr val="EF755F">
                    <a:lumMod val="50000"/>
                  </a:srgbClr>
                </a:solidFill>
                <a:latin typeface="Calibri"/>
                <a:cs typeface="+mn-cs"/>
              </a:rPr>
              <a:t>Voraussetzung</a:t>
            </a:r>
            <a:r>
              <a:rPr lang="en-US" sz="1800" kern="0" dirty="0">
                <a:solidFill>
                  <a:srgbClr val="EF755F">
                    <a:lumMod val="50000"/>
                  </a:srgbClr>
                </a:solidFill>
                <a:latin typeface="Calibri"/>
                <a:cs typeface="+mn-cs"/>
              </a:rPr>
              <a:t>!</a:t>
            </a:r>
            <a:endParaRPr lang="de-DE" sz="1800" kern="0" dirty="0">
              <a:solidFill>
                <a:srgbClr val="EF755F">
                  <a:lumMod val="50000"/>
                </a:srgbClr>
              </a:solidFill>
              <a:latin typeface="Calibri"/>
              <a:cs typeface="+mn-cs"/>
            </a:endParaRPr>
          </a:p>
        </p:txBody>
      </p:sp>
      <p:pic>
        <p:nvPicPr>
          <p:cNvPr id="14343"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4788" y="4210050"/>
            <a:ext cx="6334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16387" name="Rectangle 2"/>
          <p:cNvSpPr>
            <a:spLocks noGrp="1" noChangeArrowheads="1"/>
          </p:cNvSpPr>
          <p:nvPr>
            <p:ph type="title"/>
          </p:nvPr>
        </p:nvSpPr>
        <p:spPr/>
        <p:txBody>
          <a:bodyPr/>
          <a:lstStyle/>
          <a:p>
            <a:pPr eaLnBrk="1" hangingPunct="1"/>
            <a:r>
              <a:rPr lang="de-DE" altLang="de-DE" smtClean="0"/>
              <a:t>Private Unfallversicherungen</a:t>
            </a:r>
          </a:p>
        </p:txBody>
      </p:sp>
      <p:sp>
        <p:nvSpPr>
          <p:cNvPr id="16388" name="Rectangle 3"/>
          <p:cNvSpPr>
            <a:spLocks noGrp="1" noChangeArrowheads="1"/>
          </p:cNvSpPr>
          <p:nvPr>
            <p:ph type="body" idx="1"/>
          </p:nvPr>
        </p:nvSpPr>
        <p:spPr>
          <a:xfrm>
            <a:off x="827088" y="2133600"/>
            <a:ext cx="7924800" cy="3962400"/>
          </a:xfrm>
        </p:spPr>
        <p:txBody>
          <a:bodyPr/>
          <a:lstStyle/>
          <a:p>
            <a:pPr eaLnBrk="1" hangingPunct="1">
              <a:spcBef>
                <a:spcPct val="40000"/>
              </a:spcBef>
              <a:spcAft>
                <a:spcPts val="1200"/>
              </a:spcAft>
              <a:buFontTx/>
              <a:buNone/>
            </a:pPr>
            <a:r>
              <a:rPr lang="de-DE" altLang="de-DE" sz="2200" smtClean="0"/>
              <a:t>Geltungsbereich: durch Unfall verursachte Invalidität</a:t>
            </a:r>
          </a:p>
          <a:p>
            <a:pPr eaLnBrk="1" hangingPunct="1">
              <a:buFontTx/>
              <a:buBlip>
                <a:blip r:embed="rId3"/>
              </a:buBlip>
            </a:pPr>
            <a:r>
              <a:rPr lang="de-DE" altLang="de-DE" sz="2200" smtClean="0"/>
              <a:t>finanzielle Leistung je nach Grad der Beeinträchtigung (Rente oder Einmalzahlung)</a:t>
            </a:r>
          </a:p>
          <a:p>
            <a:pPr eaLnBrk="1" hangingPunct="1">
              <a:buFontTx/>
              <a:buBlip>
                <a:blip r:embed="rId3"/>
              </a:buBlip>
            </a:pPr>
            <a:r>
              <a:rPr lang="de-DE" altLang="de-DE" sz="2200" smtClean="0"/>
              <a:t>finanzielle Leistung im Todesfall</a:t>
            </a:r>
          </a:p>
          <a:p>
            <a:pPr eaLnBrk="1" hangingPunct="1">
              <a:buFontTx/>
              <a:buBlip>
                <a:blip r:embed="rId3"/>
              </a:buBlip>
            </a:pPr>
            <a:r>
              <a:rPr lang="de-DE" altLang="de-DE" sz="2200" smtClean="0"/>
              <a:t>Bergungskosten</a:t>
            </a:r>
          </a:p>
          <a:p>
            <a:pPr eaLnBrk="1" hangingPunct="1">
              <a:buFontTx/>
              <a:buBlip>
                <a:blip r:embed="rId3"/>
              </a:buBlip>
            </a:pPr>
            <a:r>
              <a:rPr lang="de-DE" altLang="de-DE" sz="2200" smtClean="0"/>
              <a:t>keine Heilbehandlung </a:t>
            </a:r>
            <a:br>
              <a:rPr lang="de-DE" altLang="de-DE" sz="2200" smtClean="0"/>
            </a:br>
            <a:r>
              <a:rPr lang="de-DE" altLang="de-DE" sz="2200" smtClean="0"/>
              <a:t>(Krankenkasse behält Zuständigkeit)</a:t>
            </a:r>
          </a:p>
        </p:txBody>
      </p:sp>
      <p:sp>
        <p:nvSpPr>
          <p:cNvPr id="16389"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2400">
                <a:solidFill>
                  <a:srgbClr val="000000"/>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rgbClr val="000000"/>
                </a:solidFill>
                <a:latin typeface="Arial" panose="020B0604020202020204" pitchFamily="34" charset="0"/>
                <a:cs typeface="Times New Roman" panose="02020603050405020304" pitchFamily="18" charset="0"/>
              </a:defRPr>
            </a:lvl2pPr>
            <a:lvl3pPr marL="1143000" indent="-228600">
              <a:spcBef>
                <a:spcPct val="20000"/>
              </a:spcBef>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fld id="{0049EB98-A6A1-43E5-A8E4-0B014934A47A}" type="slidenum">
              <a:rPr lang="de-DE" altLang="de-DE" sz="1400" smtClean="0">
                <a:solidFill>
                  <a:schemeClr val="tx1"/>
                </a:solidFill>
              </a:rPr>
              <a:pPr>
                <a:spcBef>
                  <a:spcPct val="0"/>
                </a:spcBef>
                <a:buFontTx/>
                <a:buNone/>
              </a:pPr>
              <a:t>8</a:t>
            </a:fld>
            <a:endParaRPr lang="de-DE" altLang="de-DE" sz="1400" smtClean="0">
              <a:solidFill>
                <a:schemeClr val="tx1"/>
              </a:solidFill>
            </a:endParaRPr>
          </a:p>
        </p:txBody>
      </p:sp>
      <p:pic>
        <p:nvPicPr>
          <p:cNvPr id="16390" name="Grafik 2"/>
          <p:cNvPicPr>
            <a:picLocks noChangeAspect="1"/>
          </p:cNvPicPr>
          <p:nvPr/>
        </p:nvPicPr>
        <p:blipFill>
          <a:blip r:embed="rId5">
            <a:extLst>
              <a:ext uri="{28A0092B-C50C-407E-A947-70E740481C1C}">
                <a14:useLocalDpi xmlns:a14="http://schemas.microsoft.com/office/drawing/2010/main" val="0"/>
              </a:ext>
            </a:extLst>
          </a:blip>
          <a:srcRect l="16048" t="-1201" r="3691" b="1201"/>
          <a:stretch>
            <a:fillRect/>
          </a:stretch>
        </p:blipFill>
        <p:spPr bwMode="auto">
          <a:xfrm>
            <a:off x="5919788" y="3106738"/>
            <a:ext cx="252095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 </a:t>
            </a:r>
          </a:p>
        </p:txBody>
      </p:sp>
      <p:sp>
        <p:nvSpPr>
          <p:cNvPr id="18435" name="Rectangle 2"/>
          <p:cNvSpPr>
            <a:spLocks noGrp="1" noChangeArrowheads="1"/>
          </p:cNvSpPr>
          <p:nvPr>
            <p:ph type="title"/>
          </p:nvPr>
        </p:nvSpPr>
        <p:spPr/>
        <p:txBody>
          <a:bodyPr/>
          <a:lstStyle/>
          <a:p>
            <a:pPr eaLnBrk="1" hangingPunct="1"/>
            <a:r>
              <a:rPr lang="de-DE" altLang="de-DE" smtClean="0"/>
              <a:t>Große Träger von Sammelverträgen zur </a:t>
            </a:r>
            <a:br>
              <a:rPr lang="de-DE" altLang="de-DE" smtClean="0"/>
            </a:br>
            <a:r>
              <a:rPr lang="de-DE" altLang="de-DE" smtClean="0"/>
              <a:t>privaten Unfallversicherung</a:t>
            </a:r>
          </a:p>
        </p:txBody>
      </p:sp>
      <p:sp>
        <p:nvSpPr>
          <p:cNvPr id="18436" name="Rectangle 3"/>
          <p:cNvSpPr>
            <a:spLocks noGrp="1" noChangeArrowheads="1"/>
          </p:cNvSpPr>
          <p:nvPr>
            <p:ph type="body" idx="1"/>
          </p:nvPr>
        </p:nvSpPr>
        <p:spPr>
          <a:xfrm>
            <a:off x="838200" y="2133600"/>
            <a:ext cx="7924800" cy="3962400"/>
          </a:xfrm>
        </p:spPr>
        <p:txBody>
          <a:bodyPr/>
          <a:lstStyle/>
          <a:p>
            <a:pPr eaLnBrk="1" hangingPunct="1">
              <a:buFontTx/>
              <a:buBlip>
                <a:blip r:embed="rId3"/>
              </a:buBlip>
            </a:pPr>
            <a:r>
              <a:rPr lang="de-DE" altLang="de-DE" sz="2200" smtClean="0"/>
              <a:t>Beispielhafte Träger auf Verbandsebene:</a:t>
            </a:r>
          </a:p>
          <a:p>
            <a:pPr lvl="1" eaLnBrk="1" hangingPunct="1">
              <a:buFont typeface="Symbol" panose="05050102010706020507" pitchFamily="18" charset="2"/>
              <a:buChar char="-"/>
            </a:pPr>
            <a:r>
              <a:rPr lang="de-DE" altLang="de-DE" sz="2000" smtClean="0"/>
              <a:t>Sportversicherung für alle Mitglieder des Landessportbunds </a:t>
            </a:r>
          </a:p>
          <a:p>
            <a:pPr lvl="1" eaLnBrk="1" hangingPunct="1">
              <a:spcAft>
                <a:spcPts val="1200"/>
              </a:spcAft>
              <a:buFont typeface="Symbol" panose="05050102010706020507" pitchFamily="18" charset="2"/>
              <a:buChar char="-"/>
            </a:pPr>
            <a:r>
              <a:rPr lang="de-DE" altLang="de-DE" sz="2000" smtClean="0"/>
              <a:t>Landesfeuerwehrverband Hessen für Vereinsaktivitäten außerhalb des Brandschutzes</a:t>
            </a:r>
          </a:p>
          <a:p>
            <a:pPr eaLnBrk="1" hangingPunct="1">
              <a:buFontTx/>
              <a:buBlip>
                <a:blip r:embed="rId3"/>
              </a:buBlip>
            </a:pPr>
            <a:r>
              <a:rPr lang="de-DE" altLang="de-DE" sz="2200" smtClean="0"/>
              <a:t>Versicherung des Landes Hessen für alle Freiwilligen, für die keine anderweitige Versicherung besteht</a:t>
            </a:r>
          </a:p>
        </p:txBody>
      </p:sp>
      <p:sp>
        <p:nvSpPr>
          <p:cNvPr id="6" name="Inhaltsplatzhalter 3"/>
          <p:cNvSpPr txBox="1">
            <a:spLocks/>
          </p:cNvSpPr>
          <p:nvPr/>
        </p:nvSpPr>
        <p:spPr>
          <a:xfrm>
            <a:off x="4800600" y="5030788"/>
            <a:ext cx="2601913" cy="1522412"/>
          </a:xfrm>
          <a:prstGeom prst="rect">
            <a:avLst/>
          </a:prstGeom>
          <a:solidFill>
            <a:srgbClr val="FFFFFF"/>
          </a:solidFill>
          <a:ln w="38100" cap="rnd" cmpd="sng" algn="ctr">
            <a:solidFill>
              <a:srgbClr val="EF755F">
                <a:lumMod val="50000"/>
              </a:srgbClr>
            </a:solidFill>
            <a:prstDash val="solid"/>
          </a:ln>
          <a:effectLst/>
        </p:spPr>
        <p:txBody>
          <a:bodyPr>
            <a:normAutofit/>
          </a:bodyPr>
          <a:lstStyle/>
          <a:p>
            <a:pPr marL="92075" defTabSz="457200" eaLnBrk="1" fontAlgn="auto" hangingPunct="1">
              <a:spcBef>
                <a:spcPct val="20000"/>
              </a:spcBef>
              <a:spcAft>
                <a:spcPts val="600"/>
              </a:spcAft>
              <a:buClr>
                <a:srgbClr val="153DAF"/>
              </a:buClr>
              <a:defRPr/>
            </a:pPr>
            <a:r>
              <a:rPr lang="en-US" sz="1800" kern="0" dirty="0">
                <a:solidFill>
                  <a:srgbClr val="EF755F">
                    <a:lumMod val="50000"/>
                  </a:srgbClr>
                </a:solidFill>
                <a:latin typeface="Calibri"/>
                <a:cs typeface="+mn-cs"/>
              </a:rPr>
              <a:t>Hotline:</a:t>
            </a:r>
          </a:p>
          <a:p>
            <a:pPr marL="92075" defTabSz="457200" eaLnBrk="1" fontAlgn="auto" hangingPunct="1">
              <a:spcBef>
                <a:spcPct val="20000"/>
              </a:spcBef>
              <a:spcAft>
                <a:spcPts val="600"/>
              </a:spcAft>
              <a:buClr>
                <a:srgbClr val="153DAF"/>
              </a:buClr>
              <a:defRPr/>
            </a:pPr>
            <a:r>
              <a:rPr lang="en-US" sz="1800" kern="0" dirty="0">
                <a:solidFill>
                  <a:srgbClr val="EF755F">
                    <a:lumMod val="50000"/>
                  </a:srgbClr>
                </a:solidFill>
                <a:latin typeface="Calibri"/>
                <a:cs typeface="+mn-cs"/>
              </a:rPr>
              <a:t>Axel </a:t>
            </a:r>
            <a:r>
              <a:rPr lang="en-US" sz="1800" kern="0" dirty="0" err="1">
                <a:solidFill>
                  <a:srgbClr val="EF755F">
                    <a:lumMod val="50000"/>
                  </a:srgbClr>
                </a:solidFill>
                <a:latin typeface="Calibri"/>
                <a:cs typeface="+mn-cs"/>
              </a:rPr>
              <a:t>Tunsch</a:t>
            </a:r>
            <a:r>
              <a:rPr lang="en-US" sz="1800" kern="0" dirty="0">
                <a:solidFill>
                  <a:srgbClr val="EF755F">
                    <a:lumMod val="50000"/>
                  </a:srgbClr>
                </a:solidFill>
                <a:latin typeface="Calibri"/>
                <a:cs typeface="+mn-cs"/>
              </a:rPr>
              <a:t>, SV Wiesbaden</a:t>
            </a:r>
          </a:p>
          <a:p>
            <a:pPr marL="92075" defTabSz="457200" eaLnBrk="1" fontAlgn="auto" hangingPunct="1">
              <a:spcBef>
                <a:spcPct val="20000"/>
              </a:spcBef>
              <a:spcAft>
                <a:spcPts val="600"/>
              </a:spcAft>
              <a:buClr>
                <a:srgbClr val="153DAF"/>
              </a:buClr>
              <a:defRPr/>
            </a:pPr>
            <a:r>
              <a:rPr lang="en-US" sz="1800" kern="0" dirty="0">
                <a:solidFill>
                  <a:srgbClr val="EF755F">
                    <a:lumMod val="50000"/>
                  </a:srgbClr>
                </a:solidFill>
                <a:latin typeface="Calibri"/>
                <a:cs typeface="+mn-cs"/>
              </a:rPr>
              <a:t>0611-1782531</a:t>
            </a:r>
          </a:p>
        </p:txBody>
      </p:sp>
      <p:pic>
        <p:nvPicPr>
          <p:cNvPr id="18438" name="Grafik 1"/>
          <p:cNvPicPr>
            <a:picLocks noChangeAspect="1"/>
          </p:cNvPicPr>
          <p:nvPr/>
        </p:nvPicPr>
        <p:blipFill>
          <a:blip r:embed="rId4">
            <a:extLst>
              <a:ext uri="{28A0092B-C50C-407E-A947-70E740481C1C}">
                <a14:useLocalDpi xmlns:a14="http://schemas.microsoft.com/office/drawing/2010/main" val="0"/>
              </a:ext>
            </a:extLst>
          </a:blip>
          <a:srcRect l="25267" r="27007"/>
          <a:stretch>
            <a:fillRect/>
          </a:stretch>
        </p:blipFill>
        <p:spPr bwMode="auto">
          <a:xfrm>
            <a:off x="7029450" y="4148138"/>
            <a:ext cx="10509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
      <a:dk1>
        <a:srgbClr val="0000CC"/>
      </a:dk1>
      <a:lt1>
        <a:srgbClr val="FFFFFF"/>
      </a:lt1>
      <a:dk2>
        <a:srgbClr val="FFFFFF"/>
      </a:dk2>
      <a:lt2>
        <a:srgbClr val="808080"/>
      </a:lt2>
      <a:accent1>
        <a:srgbClr val="00CC99"/>
      </a:accent1>
      <a:accent2>
        <a:srgbClr val="3333CC"/>
      </a:accent2>
      <a:accent3>
        <a:srgbClr val="FFFFFF"/>
      </a:accent3>
      <a:accent4>
        <a:srgbClr val="0000AE"/>
      </a:accent4>
      <a:accent5>
        <a:srgbClr val="AAE2CA"/>
      </a:accent5>
      <a:accent6>
        <a:srgbClr val="2D2DB9"/>
      </a:accent6>
      <a:hlink>
        <a:srgbClr val="CCCCFF"/>
      </a:hlink>
      <a:folHlink>
        <a:srgbClr val="B2B2B2"/>
      </a:folHlink>
    </a:clrScheme>
    <a:fontScheme name="Standarddesign">
      <a:majorFont>
        <a:latin typeface="Arial"/>
        <a:ea typeface=""/>
        <a:cs typeface="Times New Roman"/>
      </a:majorFont>
      <a:minorFont>
        <a:latin typeface="Arial"/>
        <a:ea typeface=""/>
        <a:cs typeface="Times New Roma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Bildschirmpräsentation (4:3)</PresentationFormat>
  <Paragraphs>170</Paragraphs>
  <Slides>23</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 Unicode MS</vt:lpstr>
      <vt:lpstr>Arial</vt:lpstr>
      <vt:lpstr>Calibri</vt:lpstr>
      <vt:lpstr>Symbol</vt:lpstr>
      <vt:lpstr>Times New Roman</vt:lpstr>
      <vt:lpstr>Standarddesign</vt:lpstr>
      <vt:lpstr>Versicherungsschutz im Ehrenamt</vt:lpstr>
      <vt:lpstr>Mögliche Schäden bei der  Ausübung einer Freiwilligenarbeit</vt:lpstr>
      <vt:lpstr>Gesundheitliche Schäden, die von Freiwilligen erlitten werden</vt:lpstr>
      <vt:lpstr>Gesetzliche Unfallversicherung</vt:lpstr>
      <vt:lpstr>Leistungen der gesetzlichen Unfallversicherung</vt:lpstr>
      <vt:lpstr>Träger der gesetzlichen Unfallversicherung (1)</vt:lpstr>
      <vt:lpstr>Träger der gesetzlichen Unfallversicherung (2)</vt:lpstr>
      <vt:lpstr>Private Unfallversicherungen</vt:lpstr>
      <vt:lpstr>Große Träger von Sammelverträgen zur  privaten Unfallversicherung</vt:lpstr>
      <vt:lpstr>Der „Versicherungsfinder“ auf  www.gemeinsam-aktiv.de</vt:lpstr>
      <vt:lpstr>Schäden, die von Freiwilligen   verursacht werden</vt:lpstr>
      <vt:lpstr>Haftungsrisiken</vt:lpstr>
      <vt:lpstr>Rechtsbeziehung zwischen  Anbieter und Nachfrager</vt:lpstr>
      <vt:lpstr>Regressansprüche</vt:lpstr>
      <vt:lpstr>Vereinshaftpflichtversicherung</vt:lpstr>
      <vt:lpstr>Weitere mögliche Versicherungen</vt:lpstr>
      <vt:lpstr>Hessischer Sammelvertrag</vt:lpstr>
      <vt:lpstr>Finanzielle Nachteile bei selbst verursachten Verkehrsunfällen</vt:lpstr>
      <vt:lpstr>Risiken im Straßenverkehr</vt:lpstr>
      <vt:lpstr>Möglichkeiten der Absicherung</vt:lpstr>
      <vt:lpstr>Was tun?</vt:lpstr>
      <vt:lpstr>Alternativen zur Versicherung</vt:lpstr>
      <vt:lpstr>Danke für Ihre Aufmerksamkeit!</vt:lpstr>
    </vt:vector>
  </TitlesOfParts>
  <Company>ISIS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Karin Stiehr</dc:creator>
  <cp:lastModifiedBy>Deuermeier, Daniela</cp:lastModifiedBy>
  <cp:revision>122</cp:revision>
  <dcterms:created xsi:type="dcterms:W3CDTF">2008-04-09T09:04:53Z</dcterms:created>
  <dcterms:modified xsi:type="dcterms:W3CDTF">2018-02-15T07:56:48Z</dcterms:modified>
</cp:coreProperties>
</file>